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21"/>
  </p:notesMasterIdLst>
  <p:sldIdLst>
    <p:sldId id="296" r:id="rId2"/>
    <p:sldId id="292" r:id="rId3"/>
    <p:sldId id="334" r:id="rId4"/>
    <p:sldId id="298" r:id="rId5"/>
    <p:sldId id="321" r:id="rId6"/>
    <p:sldId id="304" r:id="rId7"/>
    <p:sldId id="332" r:id="rId8"/>
    <p:sldId id="333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2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2064" userDrawn="1">
          <p15:clr>
            <a:srgbClr val="A4A3A4"/>
          </p15:clr>
        </p15:guide>
        <p15:guide id="7" pos="2361" userDrawn="1">
          <p15:clr>
            <a:srgbClr val="A4A3A4"/>
          </p15:clr>
        </p15:guide>
        <p15:guide id="8" orient="horz" pos="3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0E71B8"/>
    <a:srgbClr val="083454"/>
    <a:srgbClr val="3C8DC5"/>
    <a:srgbClr val="2D9FC4"/>
    <a:srgbClr val="2A2A2A"/>
    <a:srgbClr val="182C3C"/>
    <a:srgbClr val="332F3E"/>
    <a:srgbClr val="396A92"/>
    <a:srgbClr val="091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4658" autoAdjust="0"/>
  </p:normalViewPr>
  <p:slideViewPr>
    <p:cSldViewPr snapToGrid="0" snapToObjects="1">
      <p:cViewPr varScale="1">
        <p:scale>
          <a:sx n="63" d="100"/>
          <a:sy n="63" d="100"/>
        </p:scale>
        <p:origin x="804" y="44"/>
      </p:cViewPr>
      <p:guideLst>
        <p:guide orient="horz" pos="2754"/>
        <p:guide pos="3840"/>
        <p:guide orient="horz" pos="572"/>
        <p:guide orient="horz" pos="958"/>
        <p:guide orient="horz" pos="1374"/>
        <p:guide orient="horz" pos="2064"/>
        <p:guide pos="2361"/>
        <p:guide orient="horz" pos="3438"/>
      </p:guideLst>
    </p:cSldViewPr>
  </p:slideViewPr>
  <p:outlineViewPr>
    <p:cViewPr>
      <p:scale>
        <a:sx n="33" d="100"/>
        <a:sy n="33" d="100"/>
      </p:scale>
      <p:origin x="40" y="2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384800915847207E-2"/>
          <c:y val="1.6955573998285324E-2"/>
          <c:w val="0.9355062746062992"/>
          <c:h val="0.92731607238459202"/>
        </c:manualLayout>
      </c:layout>
      <c:bubbleChart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Valores Y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Plan1!$A$2:$A$4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Plan1!$B$2:$B$4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Plan1!$C$2:$C$4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0"/>
        <c:showNegBubbles val="0"/>
        <c:axId val="540451912"/>
        <c:axId val="540453088"/>
      </c:bubbleChart>
      <c:valAx>
        <c:axId val="54045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40453088"/>
        <c:crosses val="autoZero"/>
        <c:crossBetween val="midCat"/>
      </c:valAx>
      <c:valAx>
        <c:axId val="54045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40451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DE1E0-36B2-42FD-8BC1-DEC0FAC5CDC6}" type="doc">
      <dgm:prSet loTypeId="urn:microsoft.com/office/officeart/2009/layout/Circle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FEEDF0-9ED0-4D7F-AB97-F24DEA096723}">
      <dgm:prSet phldrT="[Text]"/>
      <dgm:spPr/>
      <dgm:t>
        <a:bodyPr/>
        <a:lstStyle/>
        <a:p>
          <a:pPr algn="ctr" defTabSz="914400">
            <a:buNone/>
          </a:pPr>
          <a:r>
            <a:rPr lang="pt-BR" sz="1800" b="1" i="0" noProof="0" dirty="0" smtClean="0">
              <a:latin typeface="Corbel"/>
              <a:ea typeface="+mn-ea"/>
              <a:cs typeface="+mn-cs"/>
            </a:rPr>
            <a:t>Comportamento</a:t>
          </a:r>
          <a:endParaRPr lang="pt-BR" sz="1800" b="1" i="0" noProof="0" dirty="0">
            <a:latin typeface="Corbel"/>
            <a:ea typeface="+mn-ea"/>
            <a:cs typeface="+mn-cs"/>
          </a:endParaRPr>
        </a:p>
      </dgm:t>
    </dgm:pt>
    <dgm:pt modelId="{6A0DD80F-58E3-4F5A-8C14-0C7F080FC469}" type="parTrans" cxnId="{26755254-41E9-4B8D-9575-AED9C008015C}">
      <dgm:prSet/>
      <dgm:spPr/>
      <dgm:t>
        <a:bodyPr/>
        <a:lstStyle/>
        <a:p>
          <a:pPr algn="ctr"/>
          <a:endParaRPr lang="en-US"/>
        </a:p>
      </dgm:t>
    </dgm:pt>
    <dgm:pt modelId="{5AEE57B6-452E-4D6B-9FEC-128B713CC6B5}" type="sibTrans" cxnId="{26755254-41E9-4B8D-9575-AED9C008015C}">
      <dgm:prSet/>
      <dgm:spPr/>
      <dgm:t>
        <a:bodyPr/>
        <a:lstStyle/>
        <a:p>
          <a:pPr algn="ctr"/>
          <a:endParaRPr lang="en-US"/>
        </a:p>
      </dgm:t>
    </dgm:pt>
    <dgm:pt modelId="{3983B1D4-E9F3-40E6-BD23-7E703B845062}">
      <dgm:prSet phldrT="[Text]" custT="1"/>
      <dgm:spPr/>
      <dgm:t>
        <a:bodyPr/>
        <a:lstStyle/>
        <a:p>
          <a:pPr algn="ctr" defTabSz="914400">
            <a:buNone/>
          </a:pPr>
          <a:r>
            <a:rPr lang="pt-BR" sz="1600" b="1" i="0" noProof="0" dirty="0" smtClean="0">
              <a:latin typeface="Corbel"/>
              <a:ea typeface="+mn-ea"/>
              <a:cs typeface="+mn-cs"/>
            </a:rPr>
            <a:t>Eixo “X”  =  </a:t>
          </a:r>
          <a:r>
            <a:rPr lang="pt-BR" sz="1600" b="1" i="1" noProof="0" dirty="0" smtClean="0">
              <a:latin typeface="Corbel"/>
              <a:ea typeface="+mn-ea"/>
              <a:cs typeface="+mn-cs"/>
            </a:rPr>
            <a:t>Gestão</a:t>
          </a:r>
          <a:endParaRPr lang="pt-BR" sz="1600" b="1" i="1" noProof="0" dirty="0">
            <a:latin typeface="Corbel"/>
            <a:ea typeface="+mn-ea"/>
            <a:cs typeface="+mn-cs"/>
          </a:endParaRPr>
        </a:p>
      </dgm:t>
    </dgm:pt>
    <dgm:pt modelId="{4F492F41-738A-495A-BD66-62C92425C206}" type="parTrans" cxnId="{EE2D7EB0-2491-4620-9484-128EFCB0CCFB}">
      <dgm:prSet/>
      <dgm:spPr/>
      <dgm:t>
        <a:bodyPr/>
        <a:lstStyle/>
        <a:p>
          <a:pPr algn="ctr"/>
          <a:endParaRPr lang="en-US"/>
        </a:p>
      </dgm:t>
    </dgm:pt>
    <dgm:pt modelId="{C87237CF-A497-41CE-A1FA-5B148B026A29}" type="sibTrans" cxnId="{EE2D7EB0-2491-4620-9484-128EFCB0CCFB}">
      <dgm:prSet/>
      <dgm:spPr/>
      <dgm:t>
        <a:bodyPr/>
        <a:lstStyle/>
        <a:p>
          <a:pPr algn="ctr"/>
          <a:endParaRPr lang="en-US"/>
        </a:p>
      </dgm:t>
    </dgm:pt>
    <dgm:pt modelId="{902514D4-9367-48BD-AB98-415C361E8095}">
      <dgm:prSet phldrT="[Text]"/>
      <dgm:spPr/>
      <dgm:t>
        <a:bodyPr/>
        <a:lstStyle/>
        <a:p>
          <a:pPr algn="ctr" defTabSz="914400">
            <a:buNone/>
          </a:pPr>
          <a:r>
            <a:rPr lang="pt-BR" sz="1800" b="1" i="0" noProof="0" dirty="0" smtClean="0">
              <a:latin typeface="Corbel"/>
              <a:ea typeface="+mn-ea"/>
              <a:cs typeface="+mn-cs"/>
            </a:rPr>
            <a:t>Não Comportamento</a:t>
          </a:r>
          <a:endParaRPr lang="pt-BR" sz="1800" b="1" i="0" noProof="0" dirty="0">
            <a:latin typeface="Corbel"/>
            <a:ea typeface="+mn-ea"/>
            <a:cs typeface="+mn-cs"/>
          </a:endParaRPr>
        </a:p>
      </dgm:t>
    </dgm:pt>
    <dgm:pt modelId="{8583B2DE-149D-4FA0-B8A4-627F65C95D74}" type="parTrans" cxnId="{EC73D28B-E1B0-4A21-84D6-9486C56E714D}">
      <dgm:prSet/>
      <dgm:spPr/>
      <dgm:t>
        <a:bodyPr/>
        <a:lstStyle/>
        <a:p>
          <a:pPr algn="ctr"/>
          <a:endParaRPr lang="en-US"/>
        </a:p>
      </dgm:t>
    </dgm:pt>
    <dgm:pt modelId="{E602F495-06AD-4078-A149-C6C8558402F7}" type="sibTrans" cxnId="{EC73D28B-E1B0-4A21-84D6-9486C56E714D}">
      <dgm:prSet/>
      <dgm:spPr/>
      <dgm:t>
        <a:bodyPr/>
        <a:lstStyle/>
        <a:p>
          <a:pPr algn="ctr"/>
          <a:endParaRPr lang="en-US"/>
        </a:p>
      </dgm:t>
    </dgm:pt>
    <dgm:pt modelId="{BCC44E0D-2E84-42AD-BFBC-B1DB0B59B688}">
      <dgm:prSet phldrT="[Text]" custT="1"/>
      <dgm:spPr/>
      <dgm:t>
        <a:bodyPr/>
        <a:lstStyle/>
        <a:p>
          <a:pPr algn="ctr" defTabSz="914400">
            <a:buNone/>
          </a:pPr>
          <a:r>
            <a:rPr lang="pt-BR" sz="1600" b="1" i="0" noProof="0" dirty="0" smtClean="0">
              <a:latin typeface="Corbel"/>
              <a:ea typeface="+mn-ea"/>
              <a:cs typeface="+mn-cs"/>
            </a:rPr>
            <a:t>Eixo “Y”  =  </a:t>
          </a:r>
          <a:r>
            <a:rPr lang="pt-BR" sz="1600" b="1" i="1" noProof="0" dirty="0" smtClean="0">
              <a:latin typeface="Corbel"/>
              <a:ea typeface="+mn-ea"/>
              <a:cs typeface="+mn-cs"/>
            </a:rPr>
            <a:t>Treinamento</a:t>
          </a:r>
          <a:endParaRPr lang="pt-BR" sz="1600" b="1" i="1" noProof="0" dirty="0">
            <a:latin typeface="Corbel"/>
            <a:ea typeface="+mn-ea"/>
            <a:cs typeface="+mn-cs"/>
          </a:endParaRPr>
        </a:p>
      </dgm:t>
    </dgm:pt>
    <dgm:pt modelId="{7E0E6D07-FB18-4817-BC96-566987AEC0E5}" type="parTrans" cxnId="{664DFF4C-E1B0-4AE3-9A2D-2413214F1402}">
      <dgm:prSet/>
      <dgm:spPr/>
      <dgm:t>
        <a:bodyPr/>
        <a:lstStyle/>
        <a:p>
          <a:pPr algn="ctr"/>
          <a:endParaRPr lang="en-US"/>
        </a:p>
      </dgm:t>
    </dgm:pt>
    <dgm:pt modelId="{B6560097-BCA9-4F02-8ED2-12737AEC23F1}" type="sibTrans" cxnId="{664DFF4C-E1B0-4AE3-9A2D-2413214F1402}">
      <dgm:prSet/>
      <dgm:spPr/>
      <dgm:t>
        <a:bodyPr/>
        <a:lstStyle/>
        <a:p>
          <a:pPr algn="ctr"/>
          <a:endParaRPr lang="en-US"/>
        </a:p>
      </dgm:t>
    </dgm:pt>
    <dgm:pt modelId="{42DDB17B-32B6-4380-AEA0-A9CDCE0F4C58}">
      <dgm:prSet phldrT="[Text]"/>
      <dgm:spPr/>
      <dgm:t>
        <a:bodyPr/>
        <a:lstStyle/>
        <a:p>
          <a:pPr algn="ctr" defTabSz="914400">
            <a:buNone/>
          </a:pPr>
          <a:r>
            <a:rPr lang="pt-BR" sz="1800" b="1" i="0" noProof="0" dirty="0" smtClean="0">
              <a:latin typeface="Corbel"/>
              <a:ea typeface="+mn-ea"/>
              <a:cs typeface="+mn-cs"/>
            </a:rPr>
            <a:t>Insumos</a:t>
          </a:r>
          <a:endParaRPr lang="pt-BR" sz="1800" b="1" i="0" noProof="0" dirty="0">
            <a:latin typeface="Corbel"/>
            <a:ea typeface="+mn-ea"/>
            <a:cs typeface="+mn-cs"/>
          </a:endParaRPr>
        </a:p>
      </dgm:t>
    </dgm:pt>
    <dgm:pt modelId="{0542F929-D3C4-4E9C-A3C8-6EF7FF18FFBD}" type="parTrans" cxnId="{103B6B91-8CC9-4D40-B800-3DD59F11CB88}">
      <dgm:prSet/>
      <dgm:spPr/>
      <dgm:t>
        <a:bodyPr/>
        <a:lstStyle/>
        <a:p>
          <a:pPr algn="ctr"/>
          <a:endParaRPr lang="en-US"/>
        </a:p>
      </dgm:t>
    </dgm:pt>
    <dgm:pt modelId="{B503D57E-B88B-42C1-9990-439FB88B1A35}" type="sibTrans" cxnId="{103B6B91-8CC9-4D40-B800-3DD59F11CB88}">
      <dgm:prSet/>
      <dgm:spPr/>
      <dgm:t>
        <a:bodyPr/>
        <a:lstStyle/>
        <a:p>
          <a:pPr algn="ctr"/>
          <a:endParaRPr lang="en-US"/>
        </a:p>
      </dgm:t>
    </dgm:pt>
    <dgm:pt modelId="{8DC3B0AC-5266-485C-BEE0-5EA316ED6351}">
      <dgm:prSet phldrT="[Text]" custT="1"/>
      <dgm:spPr/>
      <dgm:t>
        <a:bodyPr/>
        <a:lstStyle/>
        <a:p>
          <a:pPr algn="ctr" defTabSz="914400">
            <a:buNone/>
          </a:pPr>
          <a:r>
            <a:rPr lang="pt-BR" sz="1600" b="1" i="0" noProof="0" dirty="0" smtClean="0">
              <a:latin typeface="Corbel"/>
              <a:ea typeface="+mn-ea"/>
              <a:cs typeface="+mn-cs"/>
            </a:rPr>
            <a:t>Processos</a:t>
          </a:r>
          <a:endParaRPr lang="pt-BR" sz="1600" b="1" i="0" noProof="0" dirty="0">
            <a:latin typeface="Corbel"/>
            <a:ea typeface="+mn-ea"/>
            <a:cs typeface="+mn-cs"/>
          </a:endParaRPr>
        </a:p>
      </dgm:t>
    </dgm:pt>
    <dgm:pt modelId="{4AF62E0A-68C0-4E36-A271-5E981705ABD4}" type="parTrans" cxnId="{D9AB0AE6-F18B-4A70-BFB4-908F5D928CC4}">
      <dgm:prSet/>
      <dgm:spPr/>
      <dgm:t>
        <a:bodyPr/>
        <a:lstStyle/>
        <a:p>
          <a:pPr algn="ctr"/>
          <a:endParaRPr lang="en-US"/>
        </a:p>
      </dgm:t>
    </dgm:pt>
    <dgm:pt modelId="{09B5E930-7BFA-4193-A015-8BA2F8D85EED}" type="sibTrans" cxnId="{D9AB0AE6-F18B-4A70-BFB4-908F5D928CC4}">
      <dgm:prSet/>
      <dgm:spPr/>
      <dgm:t>
        <a:bodyPr/>
        <a:lstStyle/>
        <a:p>
          <a:pPr algn="ctr"/>
          <a:endParaRPr lang="en-US"/>
        </a:p>
      </dgm:t>
    </dgm:pt>
    <dgm:pt modelId="{0746AFD6-81AF-4A03-965B-E5FD2AC99902}" type="pres">
      <dgm:prSet presAssocID="{9EFDE1E0-36B2-42FD-8BC1-DEC0FAC5CDC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8A5ADE6-C095-47F2-9BD8-3724EF926095}" type="pres">
      <dgm:prSet presAssocID="{70FEEDF0-9ED0-4D7F-AB97-F24DEA096723}" presName="Accent1" presStyleCnt="0"/>
      <dgm:spPr/>
    </dgm:pt>
    <dgm:pt modelId="{8BB83C97-51F0-45C6-863A-E48679F22BC5}" type="pres">
      <dgm:prSet presAssocID="{70FEEDF0-9ED0-4D7F-AB97-F24DEA096723}" presName="Accent" presStyleLbl="node1" presStyleIdx="0" presStyleCnt="3" custLinFactNeighborX="-1837" custLinFactNeighborY="652"/>
      <dgm:spPr/>
    </dgm:pt>
    <dgm:pt modelId="{82171282-A646-4576-AB4C-5C8A06136ED3}" type="pres">
      <dgm:prSet presAssocID="{70FEEDF0-9ED0-4D7F-AB97-F24DEA096723}" presName="Child1" presStyleLbl="revTx" presStyleIdx="0" presStyleCnt="6" custScaleX="200745" custLinFactNeighborX="244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9101F4-B5D1-4AB7-BC83-753D06A88415}" type="pres">
      <dgm:prSet presAssocID="{70FEEDF0-9ED0-4D7F-AB97-F24DEA096723}" presName="Parent1" presStyleLbl="revTx" presStyleIdx="1" presStyleCnt="6" custLinFactNeighborY="-1274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4C8C0-A665-47B8-AD0B-A80BD66447C9}" type="pres">
      <dgm:prSet presAssocID="{902514D4-9367-48BD-AB98-415C361E8095}" presName="Accent2" presStyleCnt="0"/>
      <dgm:spPr/>
    </dgm:pt>
    <dgm:pt modelId="{12D2183B-C8C1-4ADD-8BFA-63A0024D79DB}" type="pres">
      <dgm:prSet presAssocID="{902514D4-9367-48BD-AB98-415C361E8095}" presName="Accent" presStyleLbl="node1" presStyleIdx="1" presStyleCnt="3"/>
      <dgm:spPr/>
    </dgm:pt>
    <dgm:pt modelId="{47FC99C1-6CDC-4E5F-82DC-8138B26E8725}" type="pres">
      <dgm:prSet presAssocID="{902514D4-9367-48BD-AB98-415C361E8095}" presName="Child2" presStyleLbl="revTx" presStyleIdx="2" presStyleCnt="6" custScaleX="277779" custLinFactX="200000" custLinFactNeighborX="211990" custLinFactNeighborY="34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AE086-AABF-4A0E-98D0-5626D79C154F}" type="pres">
      <dgm:prSet presAssocID="{902514D4-9367-48BD-AB98-415C361E8095}" presName="Parent2" presStyleLbl="revTx" presStyleIdx="3" presStyleCnt="6" custLinFactNeighborY="-1274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F095C-D392-4DF1-8FBB-9D795D0570B7}" type="pres">
      <dgm:prSet presAssocID="{42DDB17B-32B6-4380-AEA0-A9CDCE0F4C58}" presName="Accent3" presStyleCnt="0"/>
      <dgm:spPr/>
    </dgm:pt>
    <dgm:pt modelId="{339FCDE6-ACB1-4FC6-B770-034DE4C59DA1}" type="pres">
      <dgm:prSet presAssocID="{42DDB17B-32B6-4380-AEA0-A9CDCE0F4C58}" presName="Accent" presStyleLbl="node1" presStyleIdx="2" presStyleCnt="3"/>
      <dgm:spPr/>
    </dgm:pt>
    <dgm:pt modelId="{4708EA16-D5C5-4EE2-8A83-5B988D03B274}" type="pres">
      <dgm:prSet presAssocID="{42DDB17B-32B6-4380-AEA0-A9CDCE0F4C58}" presName="Child3" presStyleLbl="revTx" presStyleIdx="4" presStyleCnt="6" custScaleX="1417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D50E6-1C35-4B77-9E90-501897F8F6D8}" type="pres">
      <dgm:prSet presAssocID="{42DDB17B-32B6-4380-AEA0-A9CDCE0F4C58}" presName="Parent3" presStyleLbl="revTx" presStyleIdx="5" presStyleCnt="6" custLinFactNeighborX="-910" custLinFactNeighborY="182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2D7EB0-2491-4620-9484-128EFCB0CCFB}" srcId="{70FEEDF0-9ED0-4D7F-AB97-F24DEA096723}" destId="{3983B1D4-E9F3-40E6-BD23-7E703B845062}" srcOrd="0" destOrd="0" parTransId="{4F492F41-738A-495A-BD66-62C92425C206}" sibTransId="{C87237CF-A497-41CE-A1FA-5B148B026A29}"/>
    <dgm:cxn modelId="{DA96FACD-8867-4405-87CA-7E6C00B16873}" type="presOf" srcId="{42DDB17B-32B6-4380-AEA0-A9CDCE0F4C58}" destId="{6AED50E6-1C35-4B77-9E90-501897F8F6D8}" srcOrd="0" destOrd="0" presId="urn:microsoft.com/office/officeart/2009/layout/CircleArrowProcess"/>
    <dgm:cxn modelId="{B38A22A6-59CD-40FE-8FF1-AE43957392C2}" type="presOf" srcId="{8DC3B0AC-5266-485C-BEE0-5EA316ED6351}" destId="{4708EA16-D5C5-4EE2-8A83-5B988D03B274}" srcOrd="0" destOrd="0" presId="urn:microsoft.com/office/officeart/2009/layout/CircleArrowProcess"/>
    <dgm:cxn modelId="{D9AB0AE6-F18B-4A70-BFB4-908F5D928CC4}" srcId="{42DDB17B-32B6-4380-AEA0-A9CDCE0F4C58}" destId="{8DC3B0AC-5266-485C-BEE0-5EA316ED6351}" srcOrd="0" destOrd="0" parTransId="{4AF62E0A-68C0-4E36-A271-5E981705ABD4}" sibTransId="{09B5E930-7BFA-4193-A015-8BA2F8D85EED}"/>
    <dgm:cxn modelId="{C7EDA2C7-5018-47E5-BA82-E1BF0FB921D2}" type="presOf" srcId="{70FEEDF0-9ED0-4D7F-AB97-F24DEA096723}" destId="{2B9101F4-B5D1-4AB7-BC83-753D06A88415}" srcOrd="0" destOrd="0" presId="urn:microsoft.com/office/officeart/2009/layout/CircleArrowProcess"/>
    <dgm:cxn modelId="{721EC995-C3BF-4761-8417-8AC1EA083C3F}" type="presOf" srcId="{BCC44E0D-2E84-42AD-BFBC-B1DB0B59B688}" destId="{47FC99C1-6CDC-4E5F-82DC-8138B26E8725}" srcOrd="0" destOrd="0" presId="urn:microsoft.com/office/officeart/2009/layout/CircleArrowProcess"/>
    <dgm:cxn modelId="{EC73D28B-E1B0-4A21-84D6-9486C56E714D}" srcId="{9EFDE1E0-36B2-42FD-8BC1-DEC0FAC5CDC6}" destId="{902514D4-9367-48BD-AB98-415C361E8095}" srcOrd="1" destOrd="0" parTransId="{8583B2DE-149D-4FA0-B8A4-627F65C95D74}" sibTransId="{E602F495-06AD-4078-A149-C6C8558402F7}"/>
    <dgm:cxn modelId="{621AD713-B04E-4867-AB67-7AAF6DE89F3C}" type="presOf" srcId="{9EFDE1E0-36B2-42FD-8BC1-DEC0FAC5CDC6}" destId="{0746AFD6-81AF-4A03-965B-E5FD2AC99902}" srcOrd="0" destOrd="0" presId="urn:microsoft.com/office/officeart/2009/layout/CircleArrowProcess"/>
    <dgm:cxn modelId="{103B6B91-8CC9-4D40-B800-3DD59F11CB88}" srcId="{9EFDE1E0-36B2-42FD-8BC1-DEC0FAC5CDC6}" destId="{42DDB17B-32B6-4380-AEA0-A9CDCE0F4C58}" srcOrd="2" destOrd="0" parTransId="{0542F929-D3C4-4E9C-A3C8-6EF7FF18FFBD}" sibTransId="{B503D57E-B88B-42C1-9990-439FB88B1A35}"/>
    <dgm:cxn modelId="{C1152165-BF08-4561-B125-2AEF8BD965A1}" type="presOf" srcId="{902514D4-9367-48BD-AB98-415C361E8095}" destId="{4E0AE086-AABF-4A0E-98D0-5626D79C154F}" srcOrd="0" destOrd="0" presId="urn:microsoft.com/office/officeart/2009/layout/CircleArrowProcess"/>
    <dgm:cxn modelId="{26755254-41E9-4B8D-9575-AED9C008015C}" srcId="{9EFDE1E0-36B2-42FD-8BC1-DEC0FAC5CDC6}" destId="{70FEEDF0-9ED0-4D7F-AB97-F24DEA096723}" srcOrd="0" destOrd="0" parTransId="{6A0DD80F-58E3-4F5A-8C14-0C7F080FC469}" sibTransId="{5AEE57B6-452E-4D6B-9FEC-128B713CC6B5}"/>
    <dgm:cxn modelId="{664DFF4C-E1B0-4AE3-9A2D-2413214F1402}" srcId="{902514D4-9367-48BD-AB98-415C361E8095}" destId="{BCC44E0D-2E84-42AD-BFBC-B1DB0B59B688}" srcOrd="0" destOrd="0" parTransId="{7E0E6D07-FB18-4817-BC96-566987AEC0E5}" sibTransId="{B6560097-BCA9-4F02-8ED2-12737AEC23F1}"/>
    <dgm:cxn modelId="{A9F63976-ECD7-4D1D-98FB-73A2CFBE6598}" type="presOf" srcId="{3983B1D4-E9F3-40E6-BD23-7E703B845062}" destId="{82171282-A646-4576-AB4C-5C8A06136ED3}" srcOrd="0" destOrd="0" presId="urn:microsoft.com/office/officeart/2009/layout/CircleArrowProcess"/>
    <dgm:cxn modelId="{56145BAC-5E83-4719-A14C-78969BCAAE51}" type="presParOf" srcId="{0746AFD6-81AF-4A03-965B-E5FD2AC99902}" destId="{B8A5ADE6-C095-47F2-9BD8-3724EF926095}" srcOrd="0" destOrd="0" presId="urn:microsoft.com/office/officeart/2009/layout/CircleArrowProcess"/>
    <dgm:cxn modelId="{3BEC0EBE-5798-4885-9AC5-500114E802D6}" type="presParOf" srcId="{B8A5ADE6-C095-47F2-9BD8-3724EF926095}" destId="{8BB83C97-51F0-45C6-863A-E48679F22BC5}" srcOrd="0" destOrd="0" presId="urn:microsoft.com/office/officeart/2009/layout/CircleArrowProcess"/>
    <dgm:cxn modelId="{A5201661-6057-45B1-831F-EDC921687DD5}" type="presParOf" srcId="{0746AFD6-81AF-4A03-965B-E5FD2AC99902}" destId="{82171282-A646-4576-AB4C-5C8A06136ED3}" srcOrd="1" destOrd="0" presId="urn:microsoft.com/office/officeart/2009/layout/CircleArrowProcess"/>
    <dgm:cxn modelId="{99BB3AF4-5559-4F4C-A09D-40DC273C8D82}" type="presParOf" srcId="{0746AFD6-81AF-4A03-965B-E5FD2AC99902}" destId="{2B9101F4-B5D1-4AB7-BC83-753D06A88415}" srcOrd="2" destOrd="0" presId="urn:microsoft.com/office/officeart/2009/layout/CircleArrowProcess"/>
    <dgm:cxn modelId="{112B54A7-0173-4E8E-9E91-4BD3E43A54CA}" type="presParOf" srcId="{0746AFD6-81AF-4A03-965B-E5FD2AC99902}" destId="{49C4C8C0-A665-47B8-AD0B-A80BD66447C9}" srcOrd="3" destOrd="0" presId="urn:microsoft.com/office/officeart/2009/layout/CircleArrowProcess"/>
    <dgm:cxn modelId="{BA9C316F-86C0-4E71-BB3A-A7ED535CCC56}" type="presParOf" srcId="{49C4C8C0-A665-47B8-AD0B-A80BD66447C9}" destId="{12D2183B-C8C1-4ADD-8BFA-63A0024D79DB}" srcOrd="0" destOrd="0" presId="urn:microsoft.com/office/officeart/2009/layout/CircleArrowProcess"/>
    <dgm:cxn modelId="{E5E52AA7-9C6D-4F47-B955-67C45DE2E017}" type="presParOf" srcId="{0746AFD6-81AF-4A03-965B-E5FD2AC99902}" destId="{47FC99C1-6CDC-4E5F-82DC-8138B26E8725}" srcOrd="4" destOrd="0" presId="urn:microsoft.com/office/officeart/2009/layout/CircleArrowProcess"/>
    <dgm:cxn modelId="{A8CB624D-74E6-4E03-8C07-DA534F458E85}" type="presParOf" srcId="{0746AFD6-81AF-4A03-965B-E5FD2AC99902}" destId="{4E0AE086-AABF-4A0E-98D0-5626D79C154F}" srcOrd="5" destOrd="0" presId="urn:microsoft.com/office/officeart/2009/layout/CircleArrowProcess"/>
    <dgm:cxn modelId="{6BC3ECF4-F203-4175-A4D9-A5169A2C47D8}" type="presParOf" srcId="{0746AFD6-81AF-4A03-965B-E5FD2AC99902}" destId="{C57F095C-D392-4DF1-8FBB-9D795D0570B7}" srcOrd="6" destOrd="0" presId="urn:microsoft.com/office/officeart/2009/layout/CircleArrowProcess"/>
    <dgm:cxn modelId="{31E76E62-F5E3-4388-A1F7-678B60883447}" type="presParOf" srcId="{C57F095C-D392-4DF1-8FBB-9D795D0570B7}" destId="{339FCDE6-ACB1-4FC6-B770-034DE4C59DA1}" srcOrd="0" destOrd="0" presId="urn:microsoft.com/office/officeart/2009/layout/CircleArrowProcess"/>
    <dgm:cxn modelId="{2044EFC1-F122-467C-974B-622DA7956175}" type="presParOf" srcId="{0746AFD6-81AF-4A03-965B-E5FD2AC99902}" destId="{4708EA16-D5C5-4EE2-8A83-5B988D03B274}" srcOrd="7" destOrd="0" presId="urn:microsoft.com/office/officeart/2009/layout/CircleArrowProcess"/>
    <dgm:cxn modelId="{BB218BA9-A372-467D-94DA-1ADC6412AB69}" type="presParOf" srcId="{0746AFD6-81AF-4A03-965B-E5FD2AC99902}" destId="{6AED50E6-1C35-4B77-9E90-501897F8F6D8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83C97-51F0-45C6-863A-E48679F22BC5}">
      <dsp:nvSpPr>
        <dsp:cNvPr id="0" name=""/>
        <dsp:cNvSpPr/>
      </dsp:nvSpPr>
      <dsp:spPr>
        <a:xfrm>
          <a:off x="849972" y="11987"/>
          <a:ext cx="1838352" cy="183863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171282-A646-4576-AB4C-5C8A06136ED3}">
      <dsp:nvSpPr>
        <dsp:cNvPr id="0" name=""/>
        <dsp:cNvSpPr/>
      </dsp:nvSpPr>
      <dsp:spPr>
        <a:xfrm>
          <a:off x="2436480" y="548076"/>
          <a:ext cx="2214240" cy="735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ctr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b="1" i="0" kern="1200" noProof="0" dirty="0" smtClean="0">
              <a:latin typeface="Corbel"/>
              <a:ea typeface="+mn-ea"/>
              <a:cs typeface="+mn-cs"/>
            </a:rPr>
            <a:t>Eixo “X”  =  </a:t>
          </a:r>
          <a:r>
            <a:rPr lang="pt-BR" sz="1600" b="1" i="1" kern="1200" noProof="0" dirty="0" smtClean="0">
              <a:latin typeface="Corbel"/>
              <a:ea typeface="+mn-ea"/>
              <a:cs typeface="+mn-cs"/>
            </a:rPr>
            <a:t>Gestão</a:t>
          </a:r>
          <a:endParaRPr lang="pt-BR" sz="1600" b="1" i="1" kern="1200" noProof="0" dirty="0">
            <a:latin typeface="Corbel"/>
            <a:ea typeface="+mn-ea"/>
            <a:cs typeface="+mn-cs"/>
          </a:endParaRPr>
        </a:p>
      </dsp:txBody>
      <dsp:txXfrm>
        <a:off x="2436480" y="548076"/>
        <a:ext cx="2214240" cy="735605"/>
      </dsp:txXfrm>
    </dsp:sp>
    <dsp:sp modelId="{2B9101F4-B5D1-4AB7-BC83-753D06A88415}">
      <dsp:nvSpPr>
        <dsp:cNvPr id="0" name=""/>
        <dsp:cNvSpPr/>
      </dsp:nvSpPr>
      <dsp:spPr>
        <a:xfrm>
          <a:off x="1290079" y="598710"/>
          <a:ext cx="1021537" cy="510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i="0" kern="1200" noProof="0" dirty="0" smtClean="0">
              <a:latin typeface="Corbel"/>
              <a:ea typeface="+mn-ea"/>
              <a:cs typeface="+mn-cs"/>
            </a:rPr>
            <a:t>Comportamento</a:t>
          </a:r>
          <a:endParaRPr lang="pt-BR" sz="1100" b="1" i="0" kern="1200" noProof="0" dirty="0">
            <a:latin typeface="Corbel"/>
            <a:ea typeface="+mn-ea"/>
            <a:cs typeface="+mn-cs"/>
          </a:endParaRPr>
        </a:p>
      </dsp:txBody>
      <dsp:txXfrm>
        <a:off x="1290079" y="598710"/>
        <a:ext cx="1021537" cy="510646"/>
      </dsp:txXfrm>
    </dsp:sp>
    <dsp:sp modelId="{12D2183B-C8C1-4ADD-8BFA-63A0024D79DB}">
      <dsp:nvSpPr>
        <dsp:cNvPr id="0" name=""/>
        <dsp:cNvSpPr/>
      </dsp:nvSpPr>
      <dsp:spPr>
        <a:xfrm>
          <a:off x="373147" y="1056430"/>
          <a:ext cx="1838352" cy="183863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FC99C1-6CDC-4E5F-82DC-8138B26E8725}">
      <dsp:nvSpPr>
        <dsp:cNvPr id="0" name=""/>
        <dsp:cNvSpPr/>
      </dsp:nvSpPr>
      <dsp:spPr>
        <a:xfrm>
          <a:off x="1690279" y="1635952"/>
          <a:ext cx="3063935" cy="735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ctr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b="1" i="0" kern="1200" noProof="0" dirty="0" smtClean="0">
              <a:latin typeface="Corbel"/>
              <a:ea typeface="+mn-ea"/>
              <a:cs typeface="+mn-cs"/>
            </a:rPr>
            <a:t>Eixo “Y”  =  </a:t>
          </a:r>
          <a:r>
            <a:rPr lang="pt-BR" sz="1600" b="1" i="1" kern="1200" noProof="0" dirty="0" smtClean="0">
              <a:latin typeface="Corbel"/>
              <a:ea typeface="+mn-ea"/>
              <a:cs typeface="+mn-cs"/>
            </a:rPr>
            <a:t>Treinamento</a:t>
          </a:r>
          <a:endParaRPr lang="pt-BR" sz="1600" b="1" i="1" kern="1200" noProof="0" dirty="0">
            <a:latin typeface="Corbel"/>
            <a:ea typeface="+mn-ea"/>
            <a:cs typeface="+mn-cs"/>
          </a:endParaRPr>
        </a:p>
      </dsp:txBody>
      <dsp:txXfrm>
        <a:off x="1690279" y="1635952"/>
        <a:ext cx="3063935" cy="735605"/>
      </dsp:txXfrm>
    </dsp:sp>
    <dsp:sp modelId="{4E0AE086-AABF-4A0E-98D0-5626D79C154F}">
      <dsp:nvSpPr>
        <dsp:cNvPr id="0" name=""/>
        <dsp:cNvSpPr/>
      </dsp:nvSpPr>
      <dsp:spPr>
        <a:xfrm>
          <a:off x="781555" y="1661251"/>
          <a:ext cx="1021537" cy="510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i="0" kern="1200" noProof="0" dirty="0" smtClean="0">
              <a:latin typeface="Corbel"/>
              <a:ea typeface="+mn-ea"/>
              <a:cs typeface="+mn-cs"/>
            </a:rPr>
            <a:t>Não Comportamento</a:t>
          </a:r>
          <a:endParaRPr lang="pt-BR" sz="1100" b="1" i="0" kern="1200" noProof="0" dirty="0">
            <a:latin typeface="Corbel"/>
            <a:ea typeface="+mn-ea"/>
            <a:cs typeface="+mn-cs"/>
          </a:endParaRPr>
        </a:p>
      </dsp:txBody>
      <dsp:txXfrm>
        <a:off x="781555" y="1661251"/>
        <a:ext cx="1021537" cy="510646"/>
      </dsp:txXfrm>
    </dsp:sp>
    <dsp:sp modelId="{339FCDE6-ACB1-4FC6-B770-034DE4C59DA1}">
      <dsp:nvSpPr>
        <dsp:cNvPr id="0" name=""/>
        <dsp:cNvSpPr/>
      </dsp:nvSpPr>
      <dsp:spPr>
        <a:xfrm>
          <a:off x="1014585" y="2239281"/>
          <a:ext cx="1579429" cy="158006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08EA16-D5C5-4EE2-8A83-5B988D03B274}">
      <dsp:nvSpPr>
        <dsp:cNvPr id="0" name=""/>
        <dsp:cNvSpPr/>
      </dsp:nvSpPr>
      <dsp:spPr>
        <a:xfrm>
          <a:off x="2492182" y="2672777"/>
          <a:ext cx="1563530" cy="735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ctr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b="1" i="0" kern="1200" noProof="0" dirty="0" smtClean="0">
              <a:latin typeface="Corbel"/>
              <a:ea typeface="+mn-ea"/>
              <a:cs typeface="+mn-cs"/>
            </a:rPr>
            <a:t>Processos</a:t>
          </a:r>
          <a:endParaRPr lang="pt-BR" sz="1600" b="1" i="0" kern="1200" noProof="0" dirty="0">
            <a:latin typeface="Corbel"/>
            <a:ea typeface="+mn-ea"/>
            <a:cs typeface="+mn-cs"/>
          </a:endParaRPr>
        </a:p>
      </dsp:txBody>
      <dsp:txXfrm>
        <a:off x="2492182" y="2672777"/>
        <a:ext cx="1563530" cy="735605"/>
      </dsp:txXfrm>
    </dsp:sp>
    <dsp:sp modelId="{6AED50E6-1C35-4B77-9E90-501897F8F6D8}">
      <dsp:nvSpPr>
        <dsp:cNvPr id="0" name=""/>
        <dsp:cNvSpPr/>
      </dsp:nvSpPr>
      <dsp:spPr>
        <a:xfrm>
          <a:off x="1283200" y="2799712"/>
          <a:ext cx="1021537" cy="510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i="0" kern="1200" noProof="0" dirty="0" smtClean="0">
              <a:latin typeface="Corbel"/>
              <a:ea typeface="+mn-ea"/>
              <a:cs typeface="+mn-cs"/>
            </a:rPr>
            <a:t>Insumos</a:t>
          </a:r>
          <a:endParaRPr lang="pt-BR" sz="1100" b="1" i="0" kern="1200" noProof="0" dirty="0">
            <a:latin typeface="Corbel"/>
            <a:ea typeface="+mn-ea"/>
            <a:cs typeface="+mn-cs"/>
          </a:endParaRPr>
        </a:p>
      </dsp:txBody>
      <dsp:txXfrm>
        <a:off x="1283200" y="2799712"/>
        <a:ext cx="1021537" cy="510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0.04517</cdr:x>
      <cdr:y>0.79508</cdr:y>
    </cdr:from>
    <cdr:to>
      <cdr:x>0.29472</cdr:x>
      <cdr:y>0.93935</cdr:y>
    </cdr:to>
    <cdr:sp macro="" textlink="">
      <cdr:nvSpPr>
        <cdr:cNvPr id="2" name="Retângulo 1"/>
        <cdr:cNvSpPr/>
      </cdr:nvSpPr>
      <cdr:spPr>
        <a:xfrm xmlns:a="http://schemas.openxmlformats.org/drawingml/2006/main">
          <a:off x="392236" y="4536831"/>
          <a:ext cx="2167196" cy="823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lnSpc>
              <a:spcPct val="80000"/>
            </a:lnSpc>
          </a:pPr>
          <a:r>
            <a:rPr lang="pt-BR" sz="1400" dirty="0">
              <a:solidFill>
                <a:srgbClr val="2A2A2A"/>
              </a:solidFill>
              <a:latin typeface="Century Gothic" panose="020B0502020202020204" pitchFamily="34" charset="0"/>
            </a:rPr>
            <a:t>Construção de </a:t>
          </a:r>
          <a:r>
            <a:rPr lang="pt-BR" sz="1400" b="1" dirty="0">
              <a:solidFill>
                <a:srgbClr val="307ABF"/>
              </a:solidFill>
              <a:latin typeface="Century Gothic" panose="020B0502020202020204" pitchFamily="34" charset="0"/>
            </a:rPr>
            <a:t>análises estatísticas</a:t>
          </a:r>
          <a:r>
            <a:rPr lang="pt-BR" sz="1400" dirty="0">
              <a:solidFill>
                <a:srgbClr val="2A2A2A"/>
              </a:solidFill>
              <a:latin typeface="Century Gothic" panose="020B0502020202020204" pitchFamily="34" charset="0"/>
            </a:rPr>
            <a:t> </a:t>
          </a:r>
          <a:r>
            <a:rPr lang="pt-BR" sz="1400" dirty="0" smtClean="0">
              <a:solidFill>
                <a:srgbClr val="2A2A2A"/>
              </a:solidFill>
              <a:latin typeface="Century Gothic" panose="020B0502020202020204" pitchFamily="34" charset="0"/>
            </a:rPr>
            <a:t>gerando inferências </a:t>
          </a:r>
          <a:r>
            <a:rPr lang="pt-BR" sz="1400" dirty="0">
              <a:solidFill>
                <a:srgbClr val="2A2A2A"/>
              </a:solidFill>
              <a:latin typeface="Century Gothic" panose="020B0502020202020204" pitchFamily="34" charset="0"/>
            </a:rPr>
            <a:t>sobre performance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979FE-D9F7-C444-A3B1-63B9AAF8DC50}" type="datetimeFigureOut">
              <a:t>04/03/2016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7E0A9-B871-C043-B15D-802694D52BE9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6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7E0A9-B871-C043-B15D-802694D52BE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25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55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49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60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00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830" y="3222"/>
            <a:ext cx="12188977" cy="68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3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64" r:id="rId3"/>
    <p:sldLayoutId id="214748366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" y="2104"/>
            <a:ext cx="12188976" cy="68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sp>
        <p:nvSpPr>
          <p:cNvPr id="6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87" y="1128880"/>
            <a:ext cx="7214225" cy="5527519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635073" y="117719"/>
            <a:ext cx="1534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D.E.C.</a:t>
            </a:r>
            <a:endParaRPr lang="pt-BR" sz="3600" b="1" kern="0" dirty="0">
              <a:solidFill>
                <a:srgbClr val="2D9FC4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1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08333E-7 0.02708 L -2.08333E-7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sp>
        <p:nvSpPr>
          <p:cNvPr id="6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67" y="1093214"/>
            <a:ext cx="5066666" cy="477460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697060" y="117719"/>
            <a:ext cx="15392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Barras</a:t>
            </a:r>
            <a:endParaRPr lang="pt-BR" sz="3600" b="1" kern="0" dirty="0">
              <a:solidFill>
                <a:srgbClr val="2D9FC4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45833E-6 0.02708 L 1.45833E-6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sp>
        <p:nvSpPr>
          <p:cNvPr id="6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30" y="1271236"/>
            <a:ext cx="9002540" cy="4521592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5468337" y="117719"/>
            <a:ext cx="1481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Cores</a:t>
            </a:r>
            <a:endParaRPr lang="pt-BR" sz="3600" b="1" kern="0" dirty="0">
              <a:solidFill>
                <a:srgbClr val="2D9FC4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79167E-6 0.02708 L -4.79167E-6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sp>
        <p:nvSpPr>
          <p:cNvPr id="6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2202287" y="1305926"/>
            <a:ext cx="7611414" cy="4556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b="1" dirty="0" smtClean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Síntese</a:t>
            </a:r>
            <a:r>
              <a:rPr lang="pt-B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Contém </a:t>
            </a:r>
            <a:r>
              <a:rPr lang="pt-BR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informações</a:t>
            </a:r>
            <a:r>
              <a:rPr lang="pt-BR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resumidas</a:t>
            </a:r>
            <a:r>
              <a:rPr lang="pt-BR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pt-B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a proposta de serem redigidos em uma única página assegurando rapidez e objetividade.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	</a:t>
            </a:r>
            <a:endParaRPr lang="pt-BR" sz="24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laudo traz frases sobre tendências de comportamento e </a:t>
            </a:r>
            <a:r>
              <a:rPr lang="pt-BR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estilo</a:t>
            </a:r>
            <a:r>
              <a:rPr lang="pt-BR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pt-BR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atuação</a:t>
            </a:r>
            <a:r>
              <a:rPr lang="pt-BR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profissional</a:t>
            </a:r>
            <a:r>
              <a:rPr lang="pt-B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Engloba gráfico e texto sobre 6 tendências de comportamento.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endParaRPr lang="pt-BR" sz="24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Inclui </a:t>
            </a:r>
            <a:r>
              <a:rPr lang="pt-BR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texto</a:t>
            </a:r>
            <a:r>
              <a:rPr lang="pt-B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mais</a:t>
            </a:r>
            <a:r>
              <a:rPr lang="pt-BR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b="1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abrangente</a:t>
            </a:r>
            <a:r>
              <a:rPr lang="pt-BR" i="1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explicativo</a:t>
            </a:r>
            <a:r>
              <a:rPr lang="pt-BR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Comumente utilizado como anexo de processos e desenvolvimento. Inclui gráficos e descreve sobre 15 tendências de comportamento.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4965119" y="117719"/>
            <a:ext cx="17924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Laudos</a:t>
            </a:r>
            <a:endParaRPr lang="pt-BR" sz="3600" b="1" kern="0" dirty="0">
              <a:solidFill>
                <a:srgbClr val="2D9FC4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8.33333E-7 0.02708 L 8.33333E-7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41" y="1269813"/>
            <a:ext cx="7813717" cy="4318374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201418" y="117719"/>
            <a:ext cx="1628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D.H.O.</a:t>
            </a:r>
            <a:endParaRPr lang="pt-BR" sz="3600" b="1" kern="0" dirty="0">
              <a:solidFill>
                <a:srgbClr val="2D9FC4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6.25E-7 0.02708 L 6.25E-7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sp>
        <p:nvSpPr>
          <p:cNvPr id="7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78" y="1521319"/>
            <a:ext cx="5746132" cy="5180939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4630751" y="117719"/>
            <a:ext cx="2770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Localizador</a:t>
            </a:r>
            <a:endParaRPr lang="pt-BR" sz="3600" b="1" kern="0" dirty="0">
              <a:solidFill>
                <a:srgbClr val="2D9FC4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4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6.25E-7 0.02708 L 6.25E-7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sp>
        <p:nvSpPr>
          <p:cNvPr id="11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08" y="1521319"/>
            <a:ext cx="5746132" cy="5180938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756897" y="117719"/>
            <a:ext cx="4414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Localizador Master</a:t>
            </a:r>
            <a:endParaRPr lang="pt-BR" sz="3600" b="1" kern="0" dirty="0">
              <a:solidFill>
                <a:srgbClr val="2D9FC4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5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70833E-6 0.02708 L -2.70833E-6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sp>
        <p:nvSpPr>
          <p:cNvPr id="5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15" y="995442"/>
            <a:ext cx="4438904" cy="5692147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4467352" y="117719"/>
            <a:ext cx="3148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Populacional</a:t>
            </a:r>
            <a:endParaRPr lang="pt-BR" sz="3600" b="1" kern="0" dirty="0">
              <a:solidFill>
                <a:srgbClr val="2D9FC4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70833E-6 0.02708 L -2.70833E-6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698459" y="1877189"/>
            <a:ext cx="716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A2A2A"/>
                </a:solidFill>
                <a:latin typeface="Century Gothic" panose="020B0502020202020204" pitchFamily="34" charset="0"/>
              </a:rPr>
              <a:t> R&amp;S </a:t>
            </a:r>
            <a:endParaRPr lang="pt-BR" dirty="0"/>
          </a:p>
        </p:txBody>
      </p:sp>
      <p:sp>
        <p:nvSpPr>
          <p:cNvPr id="6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8" name="Diagrama 7" descr="Processo de Círculo com Seta" title="SmartArt"/>
          <p:cNvGraphicFramePr/>
          <p:nvPr>
            <p:extLst>
              <p:ext uri="{D42A27DB-BD31-4B8C-83A1-F6EECF244321}">
                <p14:modId xmlns:p14="http://schemas.microsoft.com/office/powerpoint/2010/main" val="1819813974"/>
              </p:ext>
            </p:extLst>
          </p:nvPr>
        </p:nvGraphicFramePr>
        <p:xfrm>
          <a:off x="4041823" y="2474740"/>
          <a:ext cx="4754215" cy="3819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tângulo de cantos arredondados 8"/>
          <p:cNvSpPr/>
          <p:nvPr/>
        </p:nvSpPr>
        <p:spPr>
          <a:xfrm>
            <a:off x="180303" y="1680697"/>
            <a:ext cx="1184857" cy="52159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1517563" y="1691428"/>
            <a:ext cx="1184857" cy="52159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856966" y="1691428"/>
            <a:ext cx="1184857" cy="52159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4716884" y="1674253"/>
            <a:ext cx="1184857" cy="52159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88814" y="1691428"/>
            <a:ext cx="1184857" cy="52159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de cantos arredondados 13"/>
          <p:cNvSpPr/>
          <p:nvPr/>
        </p:nvSpPr>
        <p:spPr>
          <a:xfrm>
            <a:off x="8148038" y="1702159"/>
            <a:ext cx="1184857" cy="52159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9487441" y="1702159"/>
            <a:ext cx="1184857" cy="52159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de cantos arredondados 15"/>
          <p:cNvSpPr/>
          <p:nvPr/>
        </p:nvSpPr>
        <p:spPr>
          <a:xfrm>
            <a:off x="10824701" y="1712890"/>
            <a:ext cx="1184857" cy="52159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347728" y="1803043"/>
            <a:ext cx="14102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dirty="0" smtClean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AÇÕES</a:t>
            </a:r>
            <a:endParaRPr lang="pt-BR" sz="13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646338" y="1826653"/>
            <a:ext cx="15018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dirty="0" smtClean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RAZÕES</a:t>
            </a:r>
            <a:endParaRPr lang="pt-BR" sz="13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3063026" y="1826653"/>
            <a:ext cx="14102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dirty="0" smtClean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METAS</a:t>
            </a:r>
            <a:endParaRPr lang="pt-BR" sz="13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4670375" y="1809478"/>
            <a:ext cx="173688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dirty="0" smtClean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CONDIÇÕES</a:t>
            </a:r>
            <a:endParaRPr lang="pt-BR" sz="13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6669119" y="1813774"/>
            <a:ext cx="14102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dirty="0" smtClean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APOIO</a:t>
            </a:r>
            <a:endParaRPr lang="pt-BR" sz="13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8263935" y="1824505"/>
            <a:ext cx="14835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dirty="0" smtClean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KEY </a:t>
            </a:r>
            <a:r>
              <a:rPr lang="pt-BR" sz="1300" b="1" dirty="0" err="1" smtClean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PI´s</a:t>
            </a:r>
            <a:endParaRPr lang="pt-BR" sz="13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9745018" y="1824505"/>
            <a:ext cx="14102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dirty="0" smtClean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A.D.</a:t>
            </a:r>
            <a:endParaRPr lang="pt-BR" sz="1300" b="1" dirty="0">
              <a:solidFill>
                <a:srgbClr val="0066FF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0798926" y="1822357"/>
            <a:ext cx="14102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dirty="0" smtClean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PREMIAÇÃO</a:t>
            </a:r>
            <a:endParaRPr lang="pt-BR" sz="13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25" name="Conector angulado 24"/>
          <p:cNvCxnSpPr>
            <a:stCxn id="9" idx="2"/>
            <a:endCxn id="11" idx="2"/>
          </p:cNvCxnSpPr>
          <p:nvPr/>
        </p:nvCxnSpPr>
        <p:spPr>
          <a:xfrm rot="16200000" flipH="1">
            <a:off x="2105698" y="869325"/>
            <a:ext cx="10731" cy="2676663"/>
          </a:xfrm>
          <a:prstGeom prst="bentConnector3">
            <a:avLst>
              <a:gd name="adj1" fmla="val 22302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>
            <a:stCxn id="12" idx="2"/>
            <a:endCxn id="13" idx="2"/>
          </p:cNvCxnSpPr>
          <p:nvPr/>
        </p:nvCxnSpPr>
        <p:spPr>
          <a:xfrm rot="16200000" flipH="1">
            <a:off x="6186691" y="1318470"/>
            <a:ext cx="17175" cy="1771930"/>
          </a:xfrm>
          <a:prstGeom prst="bentConnector3">
            <a:avLst>
              <a:gd name="adj1" fmla="val 1431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angulado 26"/>
          <p:cNvCxnSpPr/>
          <p:nvPr/>
        </p:nvCxnSpPr>
        <p:spPr>
          <a:xfrm rot="16200000" flipH="1">
            <a:off x="10075585" y="867177"/>
            <a:ext cx="10731" cy="2676663"/>
          </a:xfrm>
          <a:prstGeom prst="bentConnector3">
            <a:avLst>
              <a:gd name="adj1" fmla="val 22302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ângulo 27"/>
          <p:cNvSpPr/>
          <p:nvPr/>
        </p:nvSpPr>
        <p:spPr>
          <a:xfrm>
            <a:off x="1639919" y="185919"/>
            <a:ext cx="82044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Fluxo Estratégico para Performance</a:t>
            </a:r>
            <a:endParaRPr kumimoji="0" lang="pt-BR" sz="3600" b="1" i="0" u="none" strike="noStrike" kern="0" cap="none" spc="0" normalizeH="0" baseline="0" noProof="0" dirty="0" smtClean="0">
              <a:ln>
                <a:noFill/>
              </a:ln>
              <a:solidFill>
                <a:srgbClr val="2D9FC4"/>
              </a:solidFill>
              <a:effectLst/>
              <a:uLnTx/>
              <a:uFillTx/>
            </a:endParaRP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3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0.02709 L -3.54167E-6 -4.0740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" y="3588"/>
            <a:ext cx="12182574" cy="6854412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1655149" y="1714670"/>
            <a:ext cx="3583056" cy="3428661"/>
            <a:chOff x="2356367" y="1627877"/>
            <a:chExt cx="3583056" cy="3428661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5" t="31289" r="27143" b="31779"/>
            <a:stretch/>
          </p:blipFill>
          <p:spPr>
            <a:xfrm>
              <a:off x="2356367" y="1627877"/>
              <a:ext cx="3554964" cy="1570291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473410" y="3332989"/>
              <a:ext cx="3466013" cy="17235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2400" b="1" spc="3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NEUSA MIGUEL</a:t>
              </a:r>
            </a:p>
            <a:p>
              <a:pPr algn="ctr"/>
              <a:r>
                <a:rPr lang="pt-BR" sz="1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Dom Brasil</a:t>
              </a:r>
              <a:endParaRPr lang="pt-BR" dirty="0" smtClean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pPr algn="ctr"/>
              <a:endParaRPr lang="pt-BR" dirty="0" smtClean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pt-BR" sz="16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neusa@domdiagnosticos.com.br</a:t>
              </a:r>
            </a:p>
            <a:p>
              <a:pPr algn="ctr"/>
              <a:r>
                <a:rPr lang="pt-BR" sz="1600" dirty="0" err="1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Cel</a:t>
              </a:r>
              <a:r>
                <a:rPr lang="pt-BR" sz="16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:(++</a:t>
              </a:r>
              <a:r>
                <a:rPr lang="pt-BR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5511) 99975-2969 </a:t>
              </a:r>
            </a:p>
            <a:p>
              <a:pPr algn="ctr"/>
              <a:r>
                <a:rPr lang="pt-BR" sz="16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Phone</a:t>
              </a:r>
              <a:r>
                <a:rPr lang="pt-BR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: (++5511) </a:t>
              </a:r>
              <a:r>
                <a:rPr lang="pt-BR" sz="16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2478-4215</a:t>
              </a:r>
              <a:r>
                <a:rPr lang="pt-BR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endParaRPr lang="pt-BR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Retângulo 5"/>
          <p:cNvSpPr/>
          <p:nvPr/>
        </p:nvSpPr>
        <p:spPr>
          <a:xfrm>
            <a:off x="6622174" y="2365048"/>
            <a:ext cx="343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www.dombrasil.net.br</a:t>
            </a:r>
            <a:endParaRPr lang="pt-B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Conector reto 6"/>
          <p:cNvCxnSpPr/>
          <p:nvPr/>
        </p:nvCxnSpPr>
        <p:spPr>
          <a:xfrm rot="5400000">
            <a:off x="5126233" y="3429000"/>
            <a:ext cx="20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70" y="3251382"/>
            <a:ext cx="1106321" cy="34644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9" name="CaixaDeTexto 8"/>
          <p:cNvSpPr txBox="1"/>
          <p:nvPr/>
        </p:nvSpPr>
        <p:spPr>
          <a:xfrm>
            <a:off x="8043799" y="3197714"/>
            <a:ext cx="1701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DOM BRASIL</a:t>
            </a:r>
            <a:endParaRPr lang="pt-B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6" descr="http://baixarjogosparaandroid.com.br/wp-content/uploads/2015/10/Facebook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59" y="4063571"/>
            <a:ext cx="1123663" cy="36843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8043799" y="4055335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DOM DIAGNOSTICOS</a:t>
            </a:r>
            <a:endParaRPr lang="pt-B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4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45" b="4967"/>
          <a:stretch/>
        </p:blipFill>
        <p:spPr>
          <a:xfrm>
            <a:off x="1523" y="-1"/>
            <a:ext cx="6872037" cy="682283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tângulo 23"/>
          <p:cNvSpPr/>
          <p:nvPr/>
        </p:nvSpPr>
        <p:spPr>
          <a:xfrm>
            <a:off x="7356702" y="920199"/>
            <a:ext cx="37305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0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QUEM SOMOS</a:t>
            </a:r>
            <a:endParaRPr lang="pt-BR" sz="4000" b="1" dirty="0">
              <a:solidFill>
                <a:srgbClr val="2D9FC4"/>
              </a:solidFill>
            </a:endParaRPr>
          </a:p>
        </p:txBody>
      </p:sp>
      <p:cxnSp>
        <p:nvCxnSpPr>
          <p:cNvPr id="43" name="Conector reto 42"/>
          <p:cNvCxnSpPr/>
          <p:nvPr/>
        </p:nvCxnSpPr>
        <p:spPr>
          <a:xfrm flipH="1">
            <a:off x="7158526" y="1613760"/>
            <a:ext cx="4126861" cy="0"/>
          </a:xfrm>
          <a:prstGeom prst="line">
            <a:avLst/>
          </a:prstGeom>
          <a:ln w="12700">
            <a:solidFill>
              <a:srgbClr val="0834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>
            <a:off x="7126310" y="1727527"/>
            <a:ext cx="419129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2A2A2A"/>
                </a:solidFill>
                <a:latin typeface="Century Gothic" panose="020B0502020202020204" pitchFamily="34" charset="0"/>
              </a:rPr>
              <a:t>A empresa </a:t>
            </a:r>
            <a:r>
              <a:rPr lang="pt-BR" sz="1600" dirty="0">
                <a:solidFill>
                  <a:srgbClr val="332F3E"/>
                </a:solidFill>
                <a:latin typeface="Century Gothic" panose="020B0502020202020204" pitchFamily="34" charset="0"/>
              </a:rPr>
              <a:t>Dom Brasil </a:t>
            </a:r>
            <a:r>
              <a:rPr lang="pt-BR" sz="1600" dirty="0">
                <a:solidFill>
                  <a:srgbClr val="2A2A2A"/>
                </a:solidFill>
                <a:latin typeface="Century Gothic" panose="020B0502020202020204" pitchFamily="34" charset="0"/>
              </a:rPr>
              <a:t>é </a:t>
            </a:r>
            <a: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fruto</a:t>
            </a:r>
            <a:b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</a:br>
            <a: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de</a:t>
            </a:r>
            <a:r>
              <a:rPr lang="pt-BR" sz="1600" dirty="0" smtClean="0">
                <a:solidFill>
                  <a:srgbClr val="332F3E"/>
                </a:solidFill>
                <a:latin typeface="Century Gothic" panose="020B0502020202020204" pitchFamily="34" charset="0"/>
              </a:rPr>
              <a:t> </a:t>
            </a:r>
            <a:r>
              <a:rPr lang="pt-BR" b="1" dirty="0">
                <a:solidFill>
                  <a:srgbClr val="0E71B8"/>
                </a:solidFill>
                <a:latin typeface="Century Gothic" panose="020B0502020202020204" pitchFamily="34" charset="0"/>
              </a:rPr>
              <a:t>25 </a:t>
            </a:r>
            <a:r>
              <a:rPr lang="pt-BR" b="1" dirty="0" smtClean="0">
                <a:solidFill>
                  <a:srgbClr val="0E71B8"/>
                </a:solidFill>
                <a:latin typeface="Century Gothic" panose="020B0502020202020204" pitchFamily="34" charset="0"/>
              </a:rPr>
              <a:t>anos de experiência</a:t>
            </a:r>
            <a:r>
              <a:rPr lang="pt-BR" sz="1400" b="1" dirty="0" smtClean="0">
                <a:solidFill>
                  <a:srgbClr val="332F3E"/>
                </a:solidFill>
                <a:latin typeface="Century Gothic" panose="020B0502020202020204" pitchFamily="34" charset="0"/>
              </a:rPr>
              <a:t/>
            </a:r>
            <a:br>
              <a:rPr lang="pt-BR" sz="1400" b="1" dirty="0" smtClean="0">
                <a:solidFill>
                  <a:srgbClr val="332F3E"/>
                </a:solidFill>
                <a:latin typeface="Century Gothic" panose="020B0502020202020204" pitchFamily="34" charset="0"/>
              </a:rPr>
            </a:br>
            <a:r>
              <a:rPr lang="pt-BR" sz="1600" dirty="0" smtClean="0">
                <a:solidFill>
                  <a:srgbClr val="332F3E"/>
                </a:solidFill>
                <a:latin typeface="Century Gothic" panose="020B0502020202020204" pitchFamily="34" charset="0"/>
              </a:rPr>
              <a:t>nas áreas de ten</a:t>
            </a:r>
            <a: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dências comportamentais</a:t>
            </a:r>
            <a:endParaRPr lang="pt-BR" sz="1600" dirty="0">
              <a:solidFill>
                <a:srgbClr val="2A2A2A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7163704" y="3735033"/>
            <a:ext cx="41165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2A2A2A"/>
                </a:solidFill>
                <a:latin typeface="Century Gothic" panose="020B0502020202020204" pitchFamily="34" charset="0"/>
              </a:rPr>
              <a:t>P</a:t>
            </a: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roporcionar velocidade e assertividade</a:t>
            </a:r>
            <a:b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</a:b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às organizações através </a:t>
            </a:r>
            <a:r>
              <a:rPr lang="pt-BR" sz="1400" dirty="0">
                <a:solidFill>
                  <a:srgbClr val="2A2A2A"/>
                </a:solidFill>
                <a:latin typeface="Century Gothic" panose="020B0502020202020204" pitchFamily="34" charset="0"/>
              </a:rPr>
              <a:t>de </a:t>
            </a: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diagnósticos</a:t>
            </a:r>
            <a:b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</a:b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de correlação entre comportamento</a:t>
            </a:r>
            <a:b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</a:b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e desempenho</a:t>
            </a:r>
            <a:endParaRPr lang="pt-BR" sz="1400" dirty="0">
              <a:solidFill>
                <a:srgbClr val="2A2A2A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241372" y="5606472"/>
            <a:ext cx="3961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Projetos de </a:t>
            </a:r>
            <a:r>
              <a:rPr lang="pt-BR" sz="1400" dirty="0">
                <a:solidFill>
                  <a:srgbClr val="2A2A2A"/>
                </a:solidFill>
                <a:latin typeface="Century Gothic" panose="020B0502020202020204" pitchFamily="34" charset="0"/>
              </a:rPr>
              <a:t>RH </a:t>
            </a: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fundamentados</a:t>
            </a:r>
            <a:b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</a:b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em </a:t>
            </a:r>
            <a:r>
              <a:rPr lang="pt-BR" sz="1400" dirty="0">
                <a:solidFill>
                  <a:srgbClr val="2A2A2A"/>
                </a:solidFill>
                <a:latin typeface="Century Gothic" panose="020B0502020202020204" pitchFamily="34" charset="0"/>
              </a:rPr>
              <a:t>estudos </a:t>
            </a: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estatísticos</a:t>
            </a:r>
            <a:endParaRPr lang="pt-BR" sz="1400" dirty="0">
              <a:solidFill>
                <a:srgbClr val="2A2A2A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8643112" y="3388818"/>
            <a:ext cx="1157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2000" b="1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MISSÃO</a:t>
            </a:r>
            <a:endParaRPr lang="pt-BR" sz="2000" b="1" dirty="0">
              <a:solidFill>
                <a:srgbClr val="2A2A2A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8352968" y="5246157"/>
            <a:ext cx="1737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2000" b="1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DIFERENCIAL</a:t>
            </a:r>
            <a:endParaRPr lang="pt-BR" sz="2000" b="1" dirty="0">
              <a:solidFill>
                <a:srgbClr val="2A2A2A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" name="Conector reto 10"/>
          <p:cNvCxnSpPr/>
          <p:nvPr/>
        </p:nvCxnSpPr>
        <p:spPr>
          <a:xfrm flipH="1">
            <a:off x="8498736" y="3733016"/>
            <a:ext cx="1446440" cy="0"/>
          </a:xfrm>
          <a:prstGeom prst="line">
            <a:avLst/>
          </a:prstGeom>
          <a:ln w="12700">
            <a:solidFill>
              <a:srgbClr val="0834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8259351" y="5594088"/>
            <a:ext cx="1925211" cy="0"/>
          </a:xfrm>
          <a:prstGeom prst="line">
            <a:avLst/>
          </a:prstGeom>
          <a:ln w="12700">
            <a:solidFill>
              <a:srgbClr val="08345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9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0.03588 L -2.08333E-7 3.7037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1898 L -2.08333E-7 -3.7037E-7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1898 L -2.08333E-7 -3.7037E-7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7" grpId="0"/>
      <p:bldP spid="40" grpId="0"/>
      <p:bldP spid="40" grpId="1"/>
      <p:bldP spid="41" grpId="0"/>
      <p:bldP spid="41" grpId="1"/>
      <p:bldP spid="42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838061" y="185919"/>
            <a:ext cx="2632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 pitchFamily="34" charset="0"/>
              </a:rPr>
              <a:t>APOIO EM </a:t>
            </a:r>
            <a:endParaRPr kumimoji="0" lang="pt-BR" sz="3600" b="1" i="0" u="none" strike="noStrike" kern="0" cap="none" spc="0" normalizeH="0" baseline="0" noProof="0" dirty="0" smtClean="0">
              <a:ln>
                <a:noFill/>
              </a:ln>
              <a:solidFill>
                <a:srgbClr val="2D9FC4"/>
              </a:solidFill>
              <a:effectLst/>
              <a:uLnTx/>
              <a:uFillTx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156555" y="4651047"/>
            <a:ext cx="2102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R&amp;S</a:t>
            </a:r>
            <a:endParaRPr lang="pt-BR" dirty="0">
              <a:solidFill>
                <a:srgbClr val="2A2A2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9135089" y="4612410"/>
            <a:ext cx="21026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Carreira</a:t>
            </a:r>
          </a:p>
          <a:p>
            <a:pPr algn="ctr"/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(trainees, estagiários)</a:t>
            </a:r>
            <a:endParaRPr lang="pt-BR" sz="1400" dirty="0">
              <a:solidFill>
                <a:srgbClr val="2A2A2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925442" y="4651047"/>
            <a:ext cx="2544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2A2A2A"/>
                </a:solidFill>
                <a:latin typeface="Century Gothic" panose="020B0502020202020204" pitchFamily="34" charset="0"/>
              </a:rPr>
              <a:t>Desenvolvimento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69"/>
          <a:stretch/>
        </p:blipFill>
        <p:spPr>
          <a:xfrm>
            <a:off x="26734" y="0"/>
            <a:ext cx="2832100" cy="685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668" y="2443082"/>
            <a:ext cx="2197500" cy="2160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659" y="2443082"/>
            <a:ext cx="2228210" cy="216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50" y="2443082"/>
            <a:ext cx="2152416" cy="2160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29" b="64728"/>
          <a:stretch/>
        </p:blipFill>
        <p:spPr>
          <a:xfrm>
            <a:off x="1" y="-38635"/>
            <a:ext cx="24955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4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29167E-6 0.02709 L 2.29167E-6 -4.0740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1898 L 3.125E-6 2.59259E-6 " pathEditMode="relative" rAng="0" ptsTypes="AA">
                                      <p:cBhvr>
                                        <p:cTn id="1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899 L 3.33333E-6 3.7037E-6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1898 L -1.04167E-6 1.48148E-6 " pathEditMode="relative" rAng="0" ptsTypes="AA">
                                      <p:cBhvr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5137010" y="133730"/>
            <a:ext cx="20585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COMO?</a:t>
            </a:r>
            <a:endParaRPr lang="pt-BR" sz="3600" b="1" kern="0" dirty="0" smtClean="0">
              <a:solidFill>
                <a:srgbClr val="2D9FC4"/>
              </a:solidFill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69"/>
          <a:stretch/>
        </p:blipFill>
        <p:spPr>
          <a:xfrm>
            <a:off x="1" y="0"/>
            <a:ext cx="2832100" cy="68590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tângulo 17"/>
          <p:cNvSpPr/>
          <p:nvPr/>
        </p:nvSpPr>
        <p:spPr>
          <a:xfrm>
            <a:off x="3519301" y="3206694"/>
            <a:ext cx="2102623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Desenho</a:t>
            </a:r>
            <a:b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</a:br>
            <a: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de cargos</a:t>
            </a:r>
            <a:endParaRPr lang="pt-BR" sz="1600" dirty="0">
              <a:solidFill>
                <a:srgbClr val="2A2A2A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2991694" y="5397465"/>
            <a:ext cx="3136235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Comparação</a:t>
            </a:r>
            <a:b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</a:br>
            <a:r>
              <a:rPr lang="pt-BR" sz="1600" b="1" dirty="0" smtClean="0">
                <a:solidFill>
                  <a:srgbClr val="0E71B8"/>
                </a:solidFill>
                <a:latin typeface="Century Gothic" panose="020B0502020202020204" pitchFamily="34" charset="0"/>
              </a:rPr>
              <a:t>profissionais x </a:t>
            </a:r>
            <a:r>
              <a:rPr lang="pt-BR" sz="1600" b="1" dirty="0">
                <a:solidFill>
                  <a:srgbClr val="0E71B8"/>
                </a:solidFill>
                <a:latin typeface="Century Gothic" panose="020B0502020202020204" pitchFamily="34" charset="0"/>
              </a:rPr>
              <a:t>cargos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6265384" y="3233812"/>
            <a:ext cx="3661558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1600" b="1" dirty="0">
                <a:solidFill>
                  <a:srgbClr val="0E71B8"/>
                </a:solidFill>
                <a:latin typeface="Century Gothic" panose="020B0502020202020204" pitchFamily="34" charset="0"/>
              </a:rPr>
              <a:t>Relatórios e </a:t>
            </a:r>
            <a:r>
              <a:rPr lang="pt-BR" sz="1600" b="1" dirty="0" smtClean="0">
                <a:solidFill>
                  <a:srgbClr val="0E71B8"/>
                </a:solidFill>
                <a:latin typeface="Century Gothic" panose="020B0502020202020204" pitchFamily="34" charset="0"/>
              </a:rPr>
              <a:t>gráficos </a:t>
            </a:r>
            <a: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para desenvolvimento e </a:t>
            </a:r>
            <a:r>
              <a:rPr lang="pt-BR" sz="1600" dirty="0">
                <a:solidFill>
                  <a:srgbClr val="2A2A2A"/>
                </a:solidFill>
                <a:latin typeface="Century Gothic" panose="020B0502020202020204" pitchFamily="34" charset="0"/>
              </a:rPr>
              <a:t>carreira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9" t="32039" r="45659" b="49720"/>
          <a:stretch/>
        </p:blipFill>
        <p:spPr>
          <a:xfrm>
            <a:off x="3857944" y="1830503"/>
            <a:ext cx="1347536" cy="125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6" t="31805" r="17236" b="49720"/>
          <a:stretch/>
        </p:blipFill>
        <p:spPr>
          <a:xfrm>
            <a:off x="3809817" y="4026589"/>
            <a:ext cx="1395663" cy="126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10" t="63142" r="16448" b="18149"/>
          <a:stretch/>
        </p:blipFill>
        <p:spPr>
          <a:xfrm>
            <a:off x="7374268" y="1884377"/>
            <a:ext cx="1443790" cy="128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t="27823" r="78163" b="43652"/>
          <a:stretch/>
        </p:blipFill>
        <p:spPr>
          <a:xfrm>
            <a:off x="673768" y="1909011"/>
            <a:ext cx="1989221" cy="19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ângulo 13"/>
          <p:cNvSpPr/>
          <p:nvPr/>
        </p:nvSpPr>
        <p:spPr>
          <a:xfrm>
            <a:off x="6757103" y="5376904"/>
            <a:ext cx="2798591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Comparação</a:t>
            </a:r>
            <a:br>
              <a:rPr lang="pt-BR" sz="16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</a:br>
            <a:r>
              <a:rPr lang="pt-BR" sz="1600" b="1" dirty="0" smtClean="0">
                <a:solidFill>
                  <a:srgbClr val="0E71B8"/>
                </a:solidFill>
                <a:latin typeface="Century Gothic" panose="020B0502020202020204" pitchFamily="34" charset="0"/>
              </a:rPr>
              <a:t>profissionais </a:t>
            </a:r>
            <a:r>
              <a:rPr lang="pt-BR" sz="1600" b="1" dirty="0">
                <a:solidFill>
                  <a:srgbClr val="0E71B8"/>
                </a:solidFill>
                <a:latin typeface="Century Gothic" panose="020B0502020202020204" pitchFamily="34" charset="0"/>
              </a:rPr>
              <a:t>x profissionais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6" t="31805" r="17236" b="49720"/>
          <a:stretch/>
        </p:blipFill>
        <p:spPr>
          <a:xfrm>
            <a:off x="7422395" y="3991324"/>
            <a:ext cx="1395663" cy="126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8.33333E-7 0.02708 L 8.33333E-7 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1899 L -3.95833E-6 4.44444E-6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1898 L -4.375E-6 2.59259E-6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1898 L -1.66667E-6 2.59259E-6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1389 L -3.75E-6 -2.22222E-6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1389 L -3.75E-6 -2.22222E-6 " pathEditMode="relative" rAng="0" ptsTypes="AA">
                                      <p:cBhvr>
                                        <p:cTn id="3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1389 L -3.75E-6 -2.22222E-6 " pathEditMode="relative" rAng="0" ptsTypes="AA">
                                      <p:cBhvr>
                                        <p:cTn id="4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1899 L 2.70833E-6 4.44444E-6 " pathEditMode="relative" rAng="0" ptsTypes="AA">
                                      <p:cBhvr>
                                        <p:cTn id="5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1389 L -3.75E-6 -2.22222E-6 " pathEditMode="relative" rAng="0" ptsTypes="AA">
                                      <p:cBhvr>
                                        <p:cTn id="5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8" grpId="0"/>
      <p:bldP spid="18" grpId="1"/>
      <p:bldP spid="26" grpId="0"/>
      <p:bldP spid="26" grpId="1"/>
      <p:bldP spid="29" grpId="0"/>
      <p:bldP spid="29" grpId="1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5045245" y="117719"/>
            <a:ext cx="3126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DIFERENCIAIS</a:t>
            </a:r>
            <a:endParaRPr lang="pt-BR" sz="3600" b="1" kern="0" dirty="0" smtClean="0">
              <a:solidFill>
                <a:srgbClr val="2D9FC4"/>
              </a:solidFill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69"/>
          <a:stretch/>
        </p:blipFill>
        <p:spPr>
          <a:xfrm>
            <a:off x="1" y="76110"/>
            <a:ext cx="2832100" cy="685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66884" r="75131" b="3884"/>
          <a:stretch/>
        </p:blipFill>
        <p:spPr>
          <a:xfrm>
            <a:off x="898358" y="4588042"/>
            <a:ext cx="2133600" cy="20052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" name="Gráfico 22"/>
          <p:cNvGraphicFramePr/>
          <p:nvPr>
            <p:extLst>
              <p:ext uri="{D42A27DB-BD31-4B8C-83A1-F6EECF244321}">
                <p14:modId xmlns:p14="http://schemas.microsoft.com/office/powerpoint/2010/main" val="598993297"/>
              </p:ext>
            </p:extLst>
          </p:nvPr>
        </p:nvGraphicFramePr>
        <p:xfrm>
          <a:off x="2867931" y="1121711"/>
          <a:ext cx="8684418" cy="5471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tângulo 2"/>
          <p:cNvSpPr/>
          <p:nvPr/>
        </p:nvSpPr>
        <p:spPr>
          <a:xfrm>
            <a:off x="4927862" y="4384459"/>
            <a:ext cx="2164434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rgbClr val="2A2A2A"/>
                </a:solidFill>
                <a:latin typeface="Century Gothic" panose="020B0502020202020204" pitchFamily="34" charset="0"/>
              </a:rPr>
              <a:t>Integrada com  BI </a:t>
            </a:r>
            <a:r>
              <a:rPr lang="pt-BR" sz="1400" b="1" dirty="0">
                <a:solidFill>
                  <a:srgbClr val="0E71B8"/>
                </a:solidFill>
                <a:latin typeface="Century Gothic" panose="020B0502020202020204" pitchFamily="34" charset="0"/>
              </a:rPr>
              <a:t>(</a:t>
            </a:r>
            <a:r>
              <a:rPr lang="pt-BR" sz="1400" b="1" dirty="0">
                <a:solidFill>
                  <a:srgbClr val="307ABF"/>
                </a:solidFill>
                <a:latin typeface="Century Gothic" panose="020B0502020202020204" pitchFamily="34" charset="0"/>
              </a:rPr>
              <a:t>Business </a:t>
            </a:r>
            <a:r>
              <a:rPr lang="pt-BR" sz="1400" b="1" dirty="0" err="1">
                <a:solidFill>
                  <a:srgbClr val="307ABF"/>
                </a:solidFill>
                <a:latin typeface="Century Gothic" panose="020B0502020202020204" pitchFamily="34" charset="0"/>
              </a:rPr>
              <a:t>Information</a:t>
            </a:r>
            <a:r>
              <a:rPr lang="pt-BR" sz="1400" b="1" dirty="0">
                <a:solidFill>
                  <a:srgbClr val="307ABF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3838134" y="4954983"/>
            <a:ext cx="2534145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rgbClr val="2A2A2A"/>
                </a:solidFill>
                <a:latin typeface="Century Gothic" panose="020B0502020202020204" pitchFamily="34" charset="0"/>
              </a:rPr>
              <a:t>Melhor </a:t>
            </a: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relação</a:t>
            </a:r>
            <a:b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</a:br>
            <a:r>
              <a:rPr lang="pt-BR" sz="1400" b="1" dirty="0" smtClean="0">
                <a:solidFill>
                  <a:srgbClr val="307ABF"/>
                </a:solidFill>
                <a:latin typeface="Century Gothic" panose="020B0502020202020204" pitchFamily="34" charset="0"/>
              </a:rPr>
              <a:t>custo </a:t>
            </a:r>
            <a:r>
              <a:rPr lang="pt-BR" sz="1400" b="1" dirty="0">
                <a:solidFill>
                  <a:srgbClr val="307ABF"/>
                </a:solidFill>
                <a:latin typeface="Century Gothic" panose="020B0502020202020204" pitchFamily="34" charset="0"/>
              </a:rPr>
              <a:t>$ x benefícios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6010078" y="3544764"/>
            <a:ext cx="1948135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rgbClr val="2A2A2A"/>
                </a:solidFill>
                <a:latin typeface="Century Gothic" panose="020B0502020202020204" pitchFamily="34" charset="0"/>
              </a:rPr>
              <a:t>Integrada com </a:t>
            </a: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sistema</a:t>
            </a:r>
            <a:b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</a:b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de </a:t>
            </a:r>
            <a:r>
              <a:rPr lang="pt-BR" sz="1400" b="1" dirty="0">
                <a:solidFill>
                  <a:srgbClr val="307ABF"/>
                </a:solidFill>
                <a:latin typeface="Century Gothic" panose="020B0502020202020204" pitchFamily="34" charset="0"/>
              </a:rPr>
              <a:t>recrutamento em </a:t>
            </a:r>
            <a:r>
              <a:rPr lang="pt-BR" sz="1400" b="1" dirty="0" smtClean="0">
                <a:solidFill>
                  <a:srgbClr val="307ABF"/>
                </a:solidFill>
                <a:latin typeface="Century Gothic" panose="020B0502020202020204" pitchFamily="34" charset="0"/>
              </a:rPr>
              <a:t>massa</a:t>
            </a:r>
            <a:endParaRPr lang="pt-BR" sz="1400" b="1" dirty="0">
              <a:solidFill>
                <a:srgbClr val="307ABF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6931339" y="2592288"/>
            <a:ext cx="25124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Considera também </a:t>
            </a:r>
            <a:r>
              <a:rPr lang="pt-BR" sz="1400" b="1" dirty="0" smtClean="0">
                <a:solidFill>
                  <a:srgbClr val="307ABF"/>
                </a:solidFill>
                <a:latin typeface="Century Gothic" panose="020B0502020202020204" pitchFamily="34" charset="0"/>
              </a:rPr>
              <a:t>comportamento</a:t>
            </a:r>
            <a:br>
              <a:rPr lang="pt-BR" sz="1400" b="1" dirty="0" smtClean="0">
                <a:solidFill>
                  <a:srgbClr val="307ABF"/>
                </a:solidFill>
                <a:latin typeface="Century Gothic" panose="020B0502020202020204" pitchFamily="34" charset="0"/>
              </a:rPr>
            </a:br>
            <a:r>
              <a:rPr lang="pt-BR" sz="1400" b="1" dirty="0" smtClean="0">
                <a:solidFill>
                  <a:srgbClr val="307ABF"/>
                </a:solidFill>
                <a:latin typeface="Century Gothic" panose="020B0502020202020204" pitchFamily="34" charset="0"/>
              </a:rPr>
              <a:t>e dados de </a:t>
            </a:r>
            <a:r>
              <a:rPr lang="pt-BR" sz="1400" b="1" dirty="0">
                <a:solidFill>
                  <a:srgbClr val="307ABF"/>
                </a:solidFill>
                <a:latin typeface="Century Gothic" panose="020B0502020202020204" pitchFamily="34" charset="0"/>
              </a:rPr>
              <a:t>CV </a:t>
            </a:r>
            <a:r>
              <a:rPr lang="pt-BR" sz="1400" dirty="0">
                <a:solidFill>
                  <a:srgbClr val="2A2A2A"/>
                </a:solidFill>
                <a:latin typeface="Century Gothic" panose="020B0502020202020204" pitchFamily="34" charset="0"/>
              </a:rPr>
              <a:t>(</a:t>
            </a: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experiência</a:t>
            </a:r>
            <a:r>
              <a:rPr lang="pt-BR" sz="1400" dirty="0">
                <a:solidFill>
                  <a:srgbClr val="2A2A2A"/>
                </a:solidFill>
                <a:latin typeface="Century Gothic" panose="020B0502020202020204" pitchFamily="34" charset="0"/>
              </a:rPr>
              <a:t>, formação </a:t>
            </a: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acadêmica, </a:t>
            </a:r>
            <a:r>
              <a:rPr lang="pt-BR" sz="1400" dirty="0" err="1" smtClean="0">
                <a:solidFill>
                  <a:srgbClr val="2A2A2A"/>
                </a:solidFill>
                <a:latin typeface="Century Gothic" panose="020B0502020202020204" pitchFamily="34" charset="0"/>
              </a:rPr>
              <a:t>etc</a:t>
            </a: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)</a:t>
            </a:r>
            <a:endParaRPr lang="pt-BR" sz="1400" dirty="0">
              <a:solidFill>
                <a:srgbClr val="2A2A2A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8077815" y="2092259"/>
            <a:ext cx="2139719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1400" b="1" dirty="0" smtClean="0">
                <a:solidFill>
                  <a:srgbClr val="307ABF"/>
                </a:solidFill>
                <a:latin typeface="Century Gothic" panose="020B0502020202020204" pitchFamily="34" charset="0"/>
              </a:rPr>
              <a:t>15 características</a:t>
            </a:r>
            <a:r>
              <a:rPr lang="pt-BR" sz="1400" b="1" dirty="0" smtClean="0">
                <a:solidFill>
                  <a:srgbClr val="0E71B8"/>
                </a:solidFill>
                <a:latin typeface="Century Gothic" panose="020B0502020202020204" pitchFamily="34" charset="0"/>
              </a:rPr>
              <a:t/>
            </a:r>
            <a:br>
              <a:rPr lang="pt-BR" sz="1400" b="1" dirty="0" smtClean="0">
                <a:solidFill>
                  <a:srgbClr val="0E71B8"/>
                </a:solidFill>
                <a:latin typeface="Century Gothic" panose="020B0502020202020204" pitchFamily="34" charset="0"/>
              </a:rPr>
            </a:b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de </a:t>
            </a:r>
            <a:r>
              <a:rPr lang="pt-BR" sz="1400" dirty="0">
                <a:solidFill>
                  <a:srgbClr val="2A2A2A"/>
                </a:solidFill>
                <a:latin typeface="Century Gothic" panose="020B0502020202020204" pitchFamily="34" charset="0"/>
              </a:rPr>
              <a:t>comportamento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8625372" y="1371081"/>
            <a:ext cx="2463107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BR" sz="1400" dirty="0">
                <a:solidFill>
                  <a:srgbClr val="2A2A2A"/>
                </a:solidFill>
                <a:latin typeface="Century Gothic" panose="020B0502020202020204" pitchFamily="34" charset="0"/>
              </a:rPr>
              <a:t>Uma única </a:t>
            </a: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ferramenta</a:t>
            </a:r>
            <a:b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</a:br>
            <a:r>
              <a:rPr lang="pt-BR" sz="140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para </a:t>
            </a:r>
            <a:r>
              <a:rPr lang="pt-BR" sz="1400" b="1" dirty="0">
                <a:solidFill>
                  <a:srgbClr val="307ABF"/>
                </a:solidFill>
                <a:latin typeface="Century Gothic" panose="020B0502020202020204" pitchFamily="34" charset="0"/>
              </a:rPr>
              <a:t>recrutar e desenvolver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91667E-6 0.02708 L 2.91667E-6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1898 L -3.75E-6 -1.85185E-6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1898 L -4.58333E-6 3.7037E-7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1898 L -4.375E-6 -3.33333E-6 " pathEditMode="relative" rAng="0" ptsTypes="AA">
                                      <p:cBhvr>
                                        <p:cTn id="2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1899 L 5E-6 4.44444E-6 " pathEditMode="relative" rAng="0" ptsTypes="AA">
                                      <p:cBhvr>
                                        <p:cTn id="3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1898 L -4.58333E-6 -1.11111E-6 " pathEditMode="relative" rAng="0" ptsTypes="AA">
                                      <p:cBhvr>
                                        <p:cTn id="3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6" grpId="0"/>
      <p:bldP spid="26" grpId="1"/>
      <p:bldP spid="28" grpId="0"/>
      <p:bldP spid="28" grpId="1"/>
      <p:bldP spid="34" grpId="0"/>
      <p:bldP spid="34" grpId="1"/>
      <p:bldP spid="35" grpId="0"/>
      <p:bldP spid="35" grpId="1"/>
      <p:bldP spid="36" grpId="0"/>
      <p:bldP spid="3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9544053" y="4056133"/>
            <a:ext cx="1651000" cy="1651000"/>
          </a:xfrm>
          <a:prstGeom prst="rect">
            <a:avLst/>
          </a:prstGeom>
        </p:spPr>
      </p:pic>
      <p:pic>
        <p:nvPicPr>
          <p:cNvPr id="64" name="Imagem 6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7820432" y="4045402"/>
            <a:ext cx="1651000" cy="1651000"/>
          </a:xfrm>
          <a:prstGeom prst="rect">
            <a:avLst/>
          </a:prstGeom>
        </p:spPr>
      </p:pic>
      <p:pic>
        <p:nvPicPr>
          <p:cNvPr id="68" name="Imagem 6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6094657" y="4058281"/>
            <a:ext cx="1651000" cy="1651000"/>
          </a:xfrm>
          <a:prstGeom prst="rect">
            <a:avLst/>
          </a:prstGeom>
        </p:spPr>
      </p:pic>
      <p:pic>
        <p:nvPicPr>
          <p:cNvPr id="70" name="Imagem 6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2658143" y="4060429"/>
            <a:ext cx="1651000" cy="1651000"/>
          </a:xfrm>
          <a:prstGeom prst="rect">
            <a:avLst/>
          </a:prstGeom>
        </p:spPr>
      </p:pic>
      <p:pic>
        <p:nvPicPr>
          <p:cNvPr id="73" name="Imagem 7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4371036" y="4047550"/>
            <a:ext cx="1651000" cy="1651000"/>
          </a:xfrm>
          <a:prstGeom prst="rect">
            <a:avLst/>
          </a:prstGeom>
        </p:spPr>
      </p:pic>
      <p:pic>
        <p:nvPicPr>
          <p:cNvPr id="80" name="Imagem 7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934522" y="4049698"/>
            <a:ext cx="1651000" cy="1651000"/>
          </a:xfrm>
          <a:prstGeom prst="rect">
            <a:avLst/>
          </a:prstGeom>
        </p:spPr>
      </p:pic>
      <p:pic>
        <p:nvPicPr>
          <p:cNvPr id="83" name="Imagem 8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9533322" y="1971903"/>
            <a:ext cx="1651000" cy="1651000"/>
          </a:xfrm>
          <a:prstGeom prst="rect">
            <a:avLst/>
          </a:prstGeom>
        </p:spPr>
      </p:pic>
      <p:pic>
        <p:nvPicPr>
          <p:cNvPr id="84" name="Imagem 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7809701" y="1961172"/>
            <a:ext cx="1651000" cy="1651000"/>
          </a:xfrm>
          <a:prstGeom prst="rect">
            <a:avLst/>
          </a:prstGeom>
        </p:spPr>
      </p:pic>
      <p:pic>
        <p:nvPicPr>
          <p:cNvPr id="85" name="Imagem 8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6083926" y="1974051"/>
            <a:ext cx="1651000" cy="1651000"/>
          </a:xfrm>
          <a:prstGeom prst="rect">
            <a:avLst/>
          </a:prstGeom>
        </p:spPr>
      </p:pic>
      <p:pic>
        <p:nvPicPr>
          <p:cNvPr id="86" name="Imagem 8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2647412" y="1976199"/>
            <a:ext cx="1651000" cy="1651000"/>
          </a:xfrm>
          <a:prstGeom prst="rect">
            <a:avLst/>
          </a:prstGeom>
        </p:spPr>
      </p:pic>
      <p:pic>
        <p:nvPicPr>
          <p:cNvPr id="87" name="Imagem 8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4360305" y="1963320"/>
            <a:ext cx="1651000" cy="1651000"/>
          </a:xfrm>
          <a:prstGeom prst="rect">
            <a:avLst/>
          </a:prstGeom>
        </p:spPr>
      </p:pic>
      <p:grpSp>
        <p:nvGrpSpPr>
          <p:cNvPr id="90" name="Grupo 89"/>
          <p:cNvGrpSpPr/>
          <p:nvPr/>
        </p:nvGrpSpPr>
        <p:grpSpPr>
          <a:xfrm>
            <a:off x="923791" y="1965468"/>
            <a:ext cx="1651000" cy="1651000"/>
            <a:chOff x="541250" y="1308106"/>
            <a:chExt cx="1651000" cy="1651000"/>
          </a:xfrm>
        </p:grpSpPr>
        <p:pic>
          <p:nvPicPr>
            <p:cNvPr id="92" name="Imagem 9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70" t="41296" r="71985" b="34630"/>
            <a:stretch/>
          </p:blipFill>
          <p:spPr>
            <a:xfrm>
              <a:off x="541250" y="1308106"/>
              <a:ext cx="1651000" cy="1651000"/>
            </a:xfrm>
            <a:prstGeom prst="rect">
              <a:avLst/>
            </a:prstGeom>
          </p:spPr>
        </p:pic>
        <p:pic>
          <p:nvPicPr>
            <p:cNvPr id="9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33" b="33833"/>
            <a:stretch/>
          </p:blipFill>
          <p:spPr bwMode="auto">
            <a:xfrm>
              <a:off x="790488" y="1973039"/>
              <a:ext cx="1152525" cy="372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6" name="Picture 1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6" b="31896"/>
          <a:stretch/>
        </p:blipFill>
        <p:spPr bwMode="auto">
          <a:xfrm>
            <a:off x="6293695" y="4607314"/>
            <a:ext cx="1267778" cy="45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1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1" b="34701"/>
          <a:stretch/>
        </p:blipFill>
        <p:spPr bwMode="auto">
          <a:xfrm>
            <a:off x="8001312" y="4618975"/>
            <a:ext cx="1267778" cy="38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98" b="31698"/>
          <a:stretch/>
        </p:blipFill>
        <p:spPr bwMode="auto">
          <a:xfrm>
            <a:off x="1170379" y="4618975"/>
            <a:ext cx="1238747" cy="45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81" y="2352036"/>
            <a:ext cx="954050" cy="9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Picture 1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6" b="27976"/>
          <a:stretch/>
        </p:blipFill>
        <p:spPr bwMode="auto">
          <a:xfrm>
            <a:off x="6418379" y="2600231"/>
            <a:ext cx="952500" cy="4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Imagem 10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6" b="16056"/>
          <a:stretch/>
        </p:blipFill>
        <p:spPr>
          <a:xfrm>
            <a:off x="9881797" y="4418651"/>
            <a:ext cx="954050" cy="647690"/>
          </a:xfrm>
          <a:prstGeom prst="rect">
            <a:avLst/>
          </a:prstGeom>
        </p:spPr>
      </p:pic>
      <p:pic>
        <p:nvPicPr>
          <p:cNvPr id="102" name="Picture 1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8" b="17918"/>
          <a:stretch/>
        </p:blipFill>
        <p:spPr bwMode="auto">
          <a:xfrm>
            <a:off x="3008470" y="4540099"/>
            <a:ext cx="952500" cy="61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5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08" b="33508"/>
          <a:stretch/>
        </p:blipFill>
        <p:spPr bwMode="auto">
          <a:xfrm>
            <a:off x="9825930" y="2670891"/>
            <a:ext cx="1041969" cy="31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Imagem 10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4028" y="2482258"/>
            <a:ext cx="1289081" cy="730479"/>
          </a:xfrm>
          <a:prstGeom prst="rect">
            <a:avLst/>
          </a:prstGeom>
        </p:spPr>
      </p:pic>
      <p:pic>
        <p:nvPicPr>
          <p:cNvPr id="106" name="Imagem 1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1519" y="2655912"/>
            <a:ext cx="1238573" cy="282574"/>
          </a:xfrm>
          <a:prstGeom prst="rect">
            <a:avLst/>
          </a:prstGeom>
        </p:spPr>
      </p:pic>
      <p:pic>
        <p:nvPicPr>
          <p:cNvPr id="107" name="Imagem 10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9197" y="4598004"/>
            <a:ext cx="1295400" cy="457200"/>
          </a:xfrm>
          <a:prstGeom prst="rect">
            <a:avLst/>
          </a:prstGeom>
        </p:spPr>
      </p:pic>
      <p:sp>
        <p:nvSpPr>
          <p:cNvPr id="30" name="Retângulo 29"/>
          <p:cNvSpPr/>
          <p:nvPr/>
        </p:nvSpPr>
        <p:spPr>
          <a:xfrm>
            <a:off x="4142014" y="117719"/>
            <a:ext cx="3078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2000" kern="0" dirty="0">
                <a:solidFill>
                  <a:srgbClr val="2A2A2A"/>
                </a:solidFill>
                <a:latin typeface="Century Gothic" panose="020B0502020202020204" pitchFamily="34" charset="0"/>
              </a:rPr>
              <a:t>a</a:t>
            </a:r>
            <a:r>
              <a:rPr lang="pt-BR" sz="20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lguns</a:t>
            </a: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 CLIENTES</a:t>
            </a:r>
            <a:endParaRPr lang="pt-BR" sz="3600" b="1" kern="0" dirty="0" smtClean="0">
              <a:solidFill>
                <a:srgbClr val="2D9FC4"/>
              </a:solidFill>
            </a:endParaRP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58333E-6 0.02708 L 4.58333E-6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3" name="Retângulo 72"/>
          <p:cNvSpPr/>
          <p:nvPr/>
        </p:nvSpPr>
        <p:spPr>
          <a:xfrm>
            <a:off x="1648495" y="250514"/>
            <a:ext cx="8680361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400" b="1" dirty="0" smtClean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pt-BR" sz="24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endParaRPr lang="pt-BR" dirty="0"/>
          </a:p>
          <a:p>
            <a:pPr lvl="1"/>
            <a:r>
              <a:rPr lang="pt-BR" dirty="0">
                <a:latin typeface="Century Gothic" panose="020B0502020202020204" pitchFamily="34" charset="0"/>
              </a:rPr>
              <a:t>Quais as expectativas e necessidades da área de </a:t>
            </a:r>
            <a:r>
              <a:rPr lang="pt-BR" dirty="0" smtClean="0">
                <a:latin typeface="Century Gothic" panose="020B0502020202020204" pitchFamily="34" charset="0"/>
              </a:rPr>
              <a:t>atuação?</a:t>
            </a:r>
            <a:endParaRPr lang="pt-BR" dirty="0">
              <a:latin typeface="Century Gothic" panose="020B0502020202020204" pitchFamily="34" charset="0"/>
            </a:endParaRPr>
          </a:p>
          <a:p>
            <a:pPr lvl="1"/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  <a:br>
              <a:rPr lang="pt-BR" dirty="0">
                <a:latin typeface="Century Gothic" panose="020B0502020202020204" pitchFamily="34" charset="0"/>
              </a:rPr>
            </a:br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</a:p>
          <a:p>
            <a:pPr lvl="1"/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</a:p>
          <a:p>
            <a:pPr lvl="1"/>
            <a:r>
              <a:rPr lang="pt-BR" dirty="0">
                <a:latin typeface="Century Gothic" panose="020B0502020202020204" pitchFamily="34" charset="0"/>
              </a:rPr>
              <a:t>Quais são os movimentos que faria para alterar a situação atual?</a:t>
            </a:r>
          </a:p>
          <a:p>
            <a:pPr lvl="1"/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  <a:br>
              <a:rPr lang="pt-BR" dirty="0">
                <a:latin typeface="Century Gothic" panose="020B0502020202020204" pitchFamily="34" charset="0"/>
              </a:rPr>
            </a:br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  <a:br>
              <a:rPr lang="pt-BR" dirty="0">
                <a:latin typeface="Century Gothic" panose="020B0502020202020204" pitchFamily="34" charset="0"/>
              </a:rPr>
            </a:br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</a:p>
          <a:p>
            <a:pPr lvl="1"/>
            <a:r>
              <a:rPr lang="pt-BR" dirty="0">
                <a:latin typeface="Century Gothic" panose="020B0502020202020204" pitchFamily="34" charset="0"/>
              </a:rPr>
              <a:t>Quais recursos são necessários para </a:t>
            </a:r>
            <a:r>
              <a:rPr lang="pt-BR" dirty="0" smtClean="0">
                <a:latin typeface="Century Gothic" panose="020B0502020202020204" pitchFamily="34" charset="0"/>
              </a:rPr>
              <a:t>alcançar </a:t>
            </a:r>
            <a:r>
              <a:rPr lang="pt-BR" dirty="0">
                <a:latin typeface="Century Gothic" panose="020B0502020202020204" pitchFamily="34" charset="0"/>
              </a:rPr>
              <a:t>esses objetivos?</a:t>
            </a:r>
          </a:p>
          <a:p>
            <a:pPr lvl="1"/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  <a:br>
              <a:rPr lang="pt-BR" dirty="0">
                <a:latin typeface="Century Gothic" panose="020B0502020202020204" pitchFamily="34" charset="0"/>
              </a:rPr>
            </a:br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  <a:br>
              <a:rPr lang="pt-BR" dirty="0">
                <a:latin typeface="Century Gothic" panose="020B0502020202020204" pitchFamily="34" charset="0"/>
              </a:rPr>
            </a:br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</a:p>
          <a:p>
            <a:pPr lvl="1"/>
            <a:r>
              <a:rPr lang="pt-BR" dirty="0" smtClean="0">
                <a:latin typeface="Century Gothic" panose="020B0502020202020204" pitchFamily="34" charset="0"/>
              </a:rPr>
              <a:t>Quais </a:t>
            </a:r>
            <a:r>
              <a:rPr lang="pt-BR" dirty="0">
                <a:latin typeface="Century Gothic" panose="020B0502020202020204" pitchFamily="34" charset="0"/>
              </a:rPr>
              <a:t>indicadores utilizaria para medir o atingimento dos objetivos?</a:t>
            </a:r>
          </a:p>
          <a:p>
            <a:pPr lvl="1"/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  <a:br>
              <a:rPr lang="pt-BR" dirty="0">
                <a:latin typeface="Century Gothic" panose="020B0502020202020204" pitchFamily="34" charset="0"/>
              </a:rPr>
            </a:br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</a:p>
          <a:p>
            <a:pPr lvl="1"/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</a:p>
          <a:p>
            <a:pPr lvl="1"/>
            <a:r>
              <a:rPr lang="pt-BR" dirty="0">
                <a:latin typeface="Century Gothic" panose="020B0502020202020204" pitchFamily="34" charset="0"/>
              </a:rPr>
              <a:t>Qual retorno financeiro oriundo destas mudanças?</a:t>
            </a:r>
          </a:p>
          <a:p>
            <a:pPr lvl="1"/>
            <a:r>
              <a:rPr lang="pt-BR" dirty="0">
                <a:latin typeface="Century Gothic" panose="020B0502020202020204" pitchFamily="34" charset="0"/>
              </a:rPr>
              <a:t>____________________________________________________________________</a:t>
            </a:r>
          </a:p>
          <a:p>
            <a:pPr lvl="1"/>
            <a:r>
              <a:rPr lang="pt-BR" dirty="0"/>
              <a:t>____________________________________________________________________</a:t>
            </a:r>
          </a:p>
        </p:txBody>
      </p:sp>
      <p:sp>
        <p:nvSpPr>
          <p:cNvPr id="6" name="Retângulo 5"/>
          <p:cNvSpPr/>
          <p:nvPr/>
        </p:nvSpPr>
        <p:spPr>
          <a:xfrm>
            <a:off x="2112729" y="185919"/>
            <a:ext cx="6846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2A2A2A"/>
                </a:solidFill>
                <a:effectLst/>
                <a:uLnTx/>
                <a:uFillTx/>
                <a:latin typeface="Century Gothic" panose="020B0502020202020204" pitchFamily="34" charset="0"/>
              </a:rPr>
              <a:t>Alinhamento de expectativas</a:t>
            </a:r>
            <a:endParaRPr kumimoji="0" lang="pt-BR" sz="3600" b="1" i="0" u="none" strike="noStrike" kern="0" cap="none" spc="0" normalizeH="0" baseline="0" noProof="0" dirty="0" smtClean="0">
              <a:ln>
                <a:noFill/>
              </a:ln>
              <a:solidFill>
                <a:srgbClr val="2D9FC4"/>
              </a:solidFill>
              <a:effectLst/>
              <a:uLnTx/>
              <a:uFillTx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54167E-6 0.02709 L 3.54167E-6 -4.0740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sp>
        <p:nvSpPr>
          <p:cNvPr id="64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691" y="1349688"/>
            <a:ext cx="5383430" cy="5315128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461000" y="117719"/>
            <a:ext cx="5315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Formulário de Pesquisa</a:t>
            </a:r>
            <a:endParaRPr lang="pt-BR" sz="3600" b="1" kern="0" dirty="0">
              <a:solidFill>
                <a:srgbClr val="2D9FC4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91667E-6 0.02708 L -2.91667E-6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t="41296" r="71985" b="34630"/>
          <a:stretch/>
        </p:blipFill>
        <p:spPr>
          <a:xfrm>
            <a:off x="10673096" y="10289113"/>
            <a:ext cx="1201573" cy="1201573"/>
          </a:xfrm>
          <a:prstGeom prst="rect">
            <a:avLst/>
          </a:prstGeom>
        </p:spPr>
      </p:pic>
      <p:sp>
        <p:nvSpPr>
          <p:cNvPr id="6" name="AutoShape 2" descr="Exibindo 0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87" y="987214"/>
            <a:ext cx="7214225" cy="5527519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5635073" y="117719"/>
            <a:ext cx="1534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pt-BR" sz="3600" kern="0" dirty="0" smtClean="0">
                <a:solidFill>
                  <a:srgbClr val="2A2A2A"/>
                </a:solidFill>
                <a:latin typeface="Century Gothic" panose="020B0502020202020204" pitchFamily="34" charset="0"/>
              </a:rPr>
              <a:t>D.E.C.</a:t>
            </a:r>
            <a:endParaRPr lang="pt-BR" sz="3600" b="1" kern="0" dirty="0">
              <a:solidFill>
                <a:srgbClr val="2D9FC4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23" y="206574"/>
            <a:ext cx="1218877" cy="7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08333E-7 0.02708 L -2.08333E-7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15635</TotalTime>
  <Words>157</Words>
  <Application>Microsoft Office PowerPoint</Application>
  <PresentationFormat>Widescreen</PresentationFormat>
  <Paragraphs>84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Aharoni</vt:lpstr>
      <vt:lpstr>Arial</vt:lpstr>
      <vt:lpstr>Arial Black</vt:lpstr>
      <vt:lpstr>Calibri</vt:lpstr>
      <vt:lpstr>Century Gothic</vt:lpstr>
      <vt:lpstr>Corbel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Joni Galvão</dc:creator>
  <cp:lastModifiedBy>neusa miguel</cp:lastModifiedBy>
  <cp:revision>188</cp:revision>
  <dcterms:created xsi:type="dcterms:W3CDTF">2015-04-14T00:42:24Z</dcterms:created>
  <dcterms:modified xsi:type="dcterms:W3CDTF">2016-03-04T11:58:14Z</dcterms:modified>
</cp:coreProperties>
</file>